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27" r:id="rId2"/>
    <p:sldId id="377" r:id="rId3"/>
    <p:sldId id="494" r:id="rId4"/>
    <p:sldId id="529" r:id="rId5"/>
    <p:sldId id="530" r:id="rId6"/>
    <p:sldId id="522" r:id="rId7"/>
    <p:sldId id="526" r:id="rId8"/>
  </p:sldIdLst>
  <p:sldSz cx="9144000" cy="6858000" type="screen4x3"/>
  <p:notesSz cx="6888163" cy="10018713"/>
  <p:defaultTextStyle>
    <a:defPPr>
      <a:defRPr lang="fr-FR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14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84159" cy="501015"/>
          </a:xfrm>
          <a:prstGeom prst="rect">
            <a:avLst/>
          </a:prstGeom>
        </p:spPr>
        <p:txBody>
          <a:bodyPr vert="horz" lIns="93452" tIns="46725" rIns="93452" bIns="4672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365" y="4"/>
            <a:ext cx="2984159" cy="501015"/>
          </a:xfrm>
          <a:prstGeom prst="rect">
            <a:avLst/>
          </a:prstGeom>
        </p:spPr>
        <p:txBody>
          <a:bodyPr vert="horz" lIns="93452" tIns="46725" rIns="93452" bIns="46725" rtlCol="0"/>
          <a:lstStyle>
            <a:lvl1pPr algn="r">
              <a:defRPr sz="1200"/>
            </a:lvl1pPr>
          </a:lstStyle>
          <a:p>
            <a:fld id="{6C39F790-AC0A-4AA3-9C5A-76618928C73B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6086"/>
            <a:ext cx="2984159" cy="501015"/>
          </a:xfrm>
          <a:prstGeom prst="rect">
            <a:avLst/>
          </a:prstGeom>
        </p:spPr>
        <p:txBody>
          <a:bodyPr vert="horz" lIns="93452" tIns="46725" rIns="93452" bIns="4672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365" y="9516086"/>
            <a:ext cx="2984159" cy="501015"/>
          </a:xfrm>
          <a:prstGeom prst="rect">
            <a:avLst/>
          </a:prstGeom>
        </p:spPr>
        <p:txBody>
          <a:bodyPr vert="horz" lIns="93452" tIns="46725" rIns="93452" bIns="46725" rtlCol="0" anchor="b"/>
          <a:lstStyle>
            <a:lvl1pPr algn="r">
              <a:defRPr sz="1200"/>
            </a:lvl1pPr>
          </a:lstStyle>
          <a:p>
            <a:fld id="{13323168-3286-4A42-97E5-DD13A94AF0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651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159" cy="501016"/>
          </a:xfrm>
          <a:prstGeom prst="rect">
            <a:avLst/>
          </a:prstGeom>
        </p:spPr>
        <p:txBody>
          <a:bodyPr vert="horz" lIns="93452" tIns="46725" rIns="93452" bIns="4672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365" y="1"/>
            <a:ext cx="2984159" cy="501016"/>
          </a:xfrm>
          <a:prstGeom prst="rect">
            <a:avLst/>
          </a:prstGeom>
        </p:spPr>
        <p:txBody>
          <a:bodyPr vert="horz" lIns="93452" tIns="46725" rIns="93452" bIns="46725" rtlCol="0"/>
          <a:lstStyle>
            <a:lvl1pPr algn="r">
              <a:defRPr sz="1200"/>
            </a:lvl1pPr>
          </a:lstStyle>
          <a:p>
            <a:fld id="{AB5CD3C1-2D08-4D77-B451-F88BA81A6FEE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49300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52" tIns="46725" rIns="93452" bIns="4672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653" y="4758849"/>
            <a:ext cx="5510858" cy="4509146"/>
          </a:xfrm>
          <a:prstGeom prst="rect">
            <a:avLst/>
          </a:prstGeom>
        </p:spPr>
        <p:txBody>
          <a:bodyPr vert="horz" lIns="93452" tIns="46725" rIns="93452" bIns="4672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6087"/>
            <a:ext cx="2984159" cy="501015"/>
          </a:xfrm>
          <a:prstGeom prst="rect">
            <a:avLst/>
          </a:prstGeom>
        </p:spPr>
        <p:txBody>
          <a:bodyPr vert="horz" lIns="93452" tIns="46725" rIns="93452" bIns="4672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365" y="9516087"/>
            <a:ext cx="2984159" cy="501015"/>
          </a:xfrm>
          <a:prstGeom prst="rect">
            <a:avLst/>
          </a:prstGeom>
        </p:spPr>
        <p:txBody>
          <a:bodyPr vert="horz" lIns="93452" tIns="46725" rIns="93452" bIns="46725" rtlCol="0" anchor="b"/>
          <a:lstStyle>
            <a:lvl1pPr algn="r">
              <a:defRPr sz="1200"/>
            </a:lvl1pPr>
          </a:lstStyle>
          <a:p>
            <a:fld id="{5EC526AD-B5D1-41A2-8D13-FEF11562D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10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26AD-B5D1-41A2-8D13-FEF11562DC9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6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26AD-B5D1-41A2-8D13-FEF11562DC9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6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26AD-B5D1-41A2-8D13-FEF11562DC9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74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26AD-B5D1-41A2-8D13-FEF11562DC9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84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26AD-B5D1-41A2-8D13-FEF11562DC9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020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26AD-B5D1-41A2-8D13-FEF11562DC9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09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D199-40DA-488F-95B3-B784010F2B37}" type="datetimeFigureOut">
              <a:rPr lang="fr-FR" smtClean="0"/>
              <a:pPr/>
              <a:t>29/01/2021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899A-3607-471D-A192-5542E848E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D199-40DA-488F-95B3-B784010F2B37}" type="datetimeFigureOut">
              <a:rPr lang="fr-FR" smtClean="0"/>
              <a:pPr/>
              <a:t>29/01/2021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899A-3607-471D-A192-5542E848E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D199-40DA-488F-95B3-B784010F2B37}" type="datetimeFigureOut">
              <a:rPr lang="fr-FR" smtClean="0"/>
              <a:pPr/>
              <a:t>29/01/2021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899A-3607-471D-A192-5542E848E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D199-40DA-488F-95B3-B784010F2B37}" type="datetimeFigureOut">
              <a:rPr lang="fr-FR" smtClean="0"/>
              <a:pPr/>
              <a:t>29/01/2021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899A-3607-471D-A192-5542E848E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D199-40DA-488F-95B3-B784010F2B37}" type="datetimeFigureOut">
              <a:rPr lang="fr-FR" smtClean="0"/>
              <a:pPr/>
              <a:t>29/01/2021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899A-3607-471D-A192-5542E848E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D199-40DA-488F-95B3-B784010F2B37}" type="datetimeFigureOut">
              <a:rPr lang="fr-FR" smtClean="0"/>
              <a:pPr/>
              <a:t>29/01/2021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899A-3607-471D-A192-5542E848E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D199-40DA-488F-95B3-B784010F2B37}" type="datetimeFigureOut">
              <a:rPr lang="fr-FR" smtClean="0"/>
              <a:pPr/>
              <a:t>29/01/2021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899A-3607-471D-A192-5542E848E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D199-40DA-488F-95B3-B784010F2B37}" type="datetimeFigureOut">
              <a:rPr lang="fr-FR" smtClean="0"/>
              <a:pPr/>
              <a:t>29/01/2021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899A-3607-471D-A192-5542E848E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D199-40DA-488F-95B3-B784010F2B37}" type="datetimeFigureOut">
              <a:rPr lang="fr-FR" smtClean="0"/>
              <a:pPr/>
              <a:t>29/01/2021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899A-3607-471D-A192-5542E848E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D199-40DA-488F-95B3-B784010F2B37}" type="datetimeFigureOut">
              <a:rPr lang="fr-FR" smtClean="0"/>
              <a:pPr/>
              <a:t>29/01/2021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899A-3607-471D-A192-5542E848E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D199-40DA-488F-95B3-B784010F2B37}" type="datetimeFigureOut">
              <a:rPr lang="fr-FR" smtClean="0"/>
              <a:pPr/>
              <a:t>29/01/2021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899A-3607-471D-A192-5542E848E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D199-40DA-488F-95B3-B784010F2B37}" type="datetimeFigureOut">
              <a:rPr lang="fr-FR" smtClean="0"/>
              <a:pPr/>
              <a:t>29/01/2021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E899A-3607-471D-A192-5542E848E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/>
          <p:nvPr/>
        </p:nvPicPr>
        <p:blipFill>
          <a:blip r:embed="rId2"/>
          <a:stretch/>
        </p:blipFill>
        <p:spPr>
          <a:xfrm>
            <a:off x="16560" y="398520"/>
            <a:ext cx="9143280" cy="6093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7079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807217"/>
            <a:ext cx="9144000" cy="45719"/>
          </a:xfrm>
          <a:prstGeom prst="rect">
            <a:avLst/>
          </a:prstGeom>
          <a:solidFill>
            <a:srgbClr val="EF742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0535"/>
            <a:ext cx="1440160" cy="65098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11025" r="-85" b="43344"/>
          <a:stretch/>
        </p:blipFill>
        <p:spPr>
          <a:xfrm>
            <a:off x="0" y="0"/>
            <a:ext cx="9230441" cy="28072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7B49AD3-969F-4C34-93B1-71351DEBE9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73" y="4914399"/>
            <a:ext cx="1941468" cy="1832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3284984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Licence Droit, économie, gestion mention droit </a:t>
            </a:r>
          </a:p>
          <a:p>
            <a:pPr algn="ctr"/>
            <a:r>
              <a:rPr lang="fr-FR" sz="2800" b="1" dirty="0"/>
              <a:t>Campus de Bourg-en-Bresse - Université Lyon 3</a:t>
            </a:r>
            <a:br>
              <a:rPr lang="fr-FR" sz="2800" b="1" dirty="0"/>
            </a:br>
            <a:endParaRPr lang="fr-FR" sz="2800" b="1" dirty="0"/>
          </a:p>
          <a:p>
            <a:pPr algn="ctr"/>
            <a:r>
              <a:rPr lang="fr-FR" sz="3600" dirty="0"/>
              <a:t>Marion DEL BOVE</a:t>
            </a:r>
          </a:p>
          <a:p>
            <a:pPr algn="ctr"/>
            <a:r>
              <a:rPr lang="fr-FR" sz="3600" dirty="0"/>
              <a:t>Bernadette LE BAUT-FERRARESE</a:t>
            </a:r>
          </a:p>
          <a:p>
            <a:pPr algn="ctr"/>
            <a:r>
              <a:rPr lang="fr-FR" sz="3600" dirty="0"/>
              <a:t>Directrices pédagogiques</a:t>
            </a:r>
          </a:p>
        </p:txBody>
      </p:sp>
    </p:spTree>
    <p:extLst>
      <p:ext uri="{BB962C8B-B14F-4D97-AF65-F5344CB8AC3E}">
        <p14:creationId xmlns:p14="http://schemas.microsoft.com/office/powerpoint/2010/main" val="371706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9C9172F-7FAB-422E-B338-998B77875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1" t="22496" r="26897" b="340"/>
          <a:stretch/>
        </p:blipFill>
        <p:spPr>
          <a:xfrm>
            <a:off x="0" y="1"/>
            <a:ext cx="2196000" cy="68547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6288FC5-D88F-4456-8D2A-E36DC3E61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00" y="5949280"/>
            <a:ext cx="1440160" cy="6509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11760" y="332656"/>
            <a:ext cx="63367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rgbClr val="FF420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LICENCE DROIT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400" b="1" spc="-1" dirty="0">
                <a:solidFill>
                  <a:srgbClr val="444444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Formation à Bac + 3 sur 6 semestres</a:t>
            </a:r>
          </a:p>
          <a:p>
            <a:pPr algn="just">
              <a:lnSpc>
                <a:spcPct val="100000"/>
              </a:lnSpc>
            </a:pPr>
            <a:r>
              <a:rPr lang="fr-FR" sz="2400" b="1" spc="-1" dirty="0">
                <a:solidFill>
                  <a:srgbClr val="444444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Chaque semestre comporte 30 crédits.</a:t>
            </a:r>
          </a:p>
          <a:p>
            <a:pPr algn="just">
              <a:lnSpc>
                <a:spcPct val="100000"/>
              </a:lnSpc>
            </a:pPr>
            <a:r>
              <a:rPr lang="fr-FR" sz="2400" b="1" spc="-1" dirty="0">
                <a:solidFill>
                  <a:srgbClr val="444444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L’étudiant devra capitaliser 180 crédits.</a:t>
            </a:r>
          </a:p>
          <a:p>
            <a:pPr algn="just">
              <a:lnSpc>
                <a:spcPct val="100000"/>
              </a:lnSpc>
            </a:pPr>
            <a:endParaRPr lang="fr-FR" sz="2400" b="1" spc="-1" dirty="0">
              <a:solidFill>
                <a:srgbClr val="444444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endParaRPr lang="fr-FR" sz="2400" b="1" spc="-1" dirty="0">
              <a:solidFill>
                <a:srgbClr val="444444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400" b="1" spc="-1" dirty="0">
                <a:solidFill>
                  <a:srgbClr val="444444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Formation de base des juristes</a:t>
            </a:r>
          </a:p>
          <a:p>
            <a:pPr>
              <a:lnSpc>
                <a:spcPct val="100000"/>
              </a:lnSpc>
            </a:pPr>
            <a:r>
              <a:rPr lang="fr-FR" sz="2400" b="1" spc="-1" dirty="0">
                <a:solidFill>
                  <a:srgbClr val="444444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Connaissances juridiques fondamentales et générales</a:t>
            </a:r>
          </a:p>
          <a:p>
            <a:pPr>
              <a:lnSpc>
                <a:spcPct val="100000"/>
              </a:lnSpc>
            </a:pPr>
            <a:r>
              <a:rPr lang="fr-FR" sz="2400" b="1" spc="-1" dirty="0">
                <a:solidFill>
                  <a:srgbClr val="444444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Première étape dans les études de droit</a:t>
            </a:r>
          </a:p>
          <a:p>
            <a:pPr>
              <a:lnSpc>
                <a:spcPct val="100000"/>
              </a:lnSpc>
            </a:pPr>
            <a:r>
              <a:rPr lang="fr-FR" sz="2400" b="1" spc="-1" dirty="0">
                <a:solidFill>
                  <a:srgbClr val="444444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Poursuite d’études en Master (sélection)</a:t>
            </a:r>
            <a:endParaRPr lang="fr-FR" sz="1400" b="1" spc="-1" dirty="0">
              <a:solidFill>
                <a:srgbClr val="444444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endParaRPr lang="fr-FR" sz="1400" b="1" spc="-1" dirty="0">
              <a:solidFill>
                <a:srgbClr val="444444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endParaRPr lang="fr-FR" sz="1400" b="1" spc="-1" dirty="0">
              <a:solidFill>
                <a:srgbClr val="444444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just"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99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0535"/>
            <a:ext cx="1440160" cy="65098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81CED1F-FF2E-4B35-8E03-4A700D64EF55}"/>
              </a:ext>
            </a:extLst>
          </p:cNvPr>
          <p:cNvSpPr txBox="1"/>
          <p:nvPr/>
        </p:nvSpPr>
        <p:spPr>
          <a:xfrm>
            <a:off x="-24224" y="1556792"/>
            <a:ext cx="9168224" cy="72199"/>
          </a:xfrm>
          <a:prstGeom prst="rect">
            <a:avLst/>
          </a:prstGeom>
          <a:solidFill>
            <a:srgbClr val="EF742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471499" y="424453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pc="-1" dirty="0">
                <a:solidFill>
                  <a:srgbClr val="FF420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Quels profils?</a:t>
            </a:r>
            <a:endParaRPr lang="fr-FR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6270" y="2160085"/>
            <a:ext cx="65902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600" b="1" dirty="0"/>
              <a:t>Bon niveau de culture générale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600" b="1" dirty="0"/>
              <a:t>Qualités d’analyse et de compréhension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600" b="1" dirty="0"/>
              <a:t>Qualités rédactionnelles et oratoires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1067" cy="69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0535"/>
            <a:ext cx="1440160" cy="65098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81CED1F-FF2E-4B35-8E03-4A700D64EF55}"/>
              </a:ext>
            </a:extLst>
          </p:cNvPr>
          <p:cNvSpPr txBox="1"/>
          <p:nvPr/>
        </p:nvSpPr>
        <p:spPr>
          <a:xfrm>
            <a:off x="-24224" y="1556792"/>
            <a:ext cx="9168224" cy="72199"/>
          </a:xfrm>
          <a:prstGeom prst="rect">
            <a:avLst/>
          </a:prstGeom>
          <a:solidFill>
            <a:srgbClr val="EF742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471499" y="424453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pc="-1" dirty="0">
                <a:solidFill>
                  <a:srgbClr val="FF420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Quels profils?</a:t>
            </a:r>
            <a:endParaRPr lang="fr-FR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6270" y="2160085"/>
            <a:ext cx="65902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/>
              <a:t>Connaissances linguistiques (anglais)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/>
              <a:t>Capacité de travail en autonomie</a:t>
            </a:r>
          </a:p>
          <a:p>
            <a:pPr marL="914345" lvl="1" indent="-457200">
              <a:buFont typeface="Wingdings" panose="05000000000000000000" pitchFamily="2" charset="2"/>
              <a:buChar char="§"/>
            </a:pPr>
            <a:r>
              <a:rPr lang="fr-FR" sz="3200" b="1" dirty="0"/>
              <a:t>25 à 30 heures de cours hebdomadaires</a:t>
            </a:r>
          </a:p>
          <a:p>
            <a:pPr marL="914345" lvl="1" indent="-457200">
              <a:buFont typeface="Wingdings" panose="05000000000000000000" pitchFamily="2" charset="2"/>
              <a:buChar char="§"/>
            </a:pPr>
            <a:r>
              <a:rPr lang="fr-FR" sz="3200" b="1" dirty="0"/>
              <a:t>autant de travail personnel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64" y="0"/>
            <a:ext cx="2194750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060848"/>
            <a:ext cx="9144000" cy="86738"/>
          </a:xfrm>
          <a:prstGeom prst="rect">
            <a:avLst/>
          </a:prstGeom>
          <a:solidFill>
            <a:srgbClr val="EF742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DD362B-1681-41A6-8E3F-28A0569855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42472" r="4147" b="25138"/>
          <a:stretch/>
        </p:blipFill>
        <p:spPr>
          <a:xfrm>
            <a:off x="0" y="-99392"/>
            <a:ext cx="9144000" cy="21872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4F691D-5A8C-43C7-BD2B-F0D94623D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0535"/>
            <a:ext cx="1440160" cy="65098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5536" y="1988840"/>
            <a:ext cx="2592288" cy="861774"/>
          </a:xfrm>
          <a:prstGeom prst="rect">
            <a:avLst/>
          </a:prstGeom>
          <a:solidFill>
            <a:srgbClr val="EF74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500" b="1">
                <a:solidFill>
                  <a:schemeClr val="bg1"/>
                </a:solidFill>
              </a:rPr>
              <a:t>questionnaire d'auto-évaluation </a:t>
            </a:r>
            <a:endParaRPr lang="fr-FR" sz="25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012" y="2925673"/>
            <a:ext cx="77048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dirty="0"/>
              <a:t>Disponible sur le site de l'Onisep </a:t>
            </a:r>
            <a:r>
              <a:rPr lang="fr-FR" sz="2600"/>
              <a:t>Terminales 2020-2021. </a:t>
            </a:r>
            <a:endParaRPr lang="fr-FR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dirty="0"/>
              <a:t>Condition de recevabilité du dossier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dirty="0"/>
              <a:t>Attestation délivrée à joindre au dossier de candidature.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dirty="0"/>
              <a:t>Outil informatif et pédagogique mis à disposition des candidats</a:t>
            </a:r>
          </a:p>
        </p:txBody>
      </p:sp>
    </p:spTree>
    <p:extLst>
      <p:ext uri="{BB962C8B-B14F-4D97-AF65-F5344CB8AC3E}">
        <p14:creationId xmlns:p14="http://schemas.microsoft.com/office/powerpoint/2010/main" val="81734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807217"/>
            <a:ext cx="9144000" cy="45719"/>
          </a:xfrm>
          <a:prstGeom prst="rect">
            <a:avLst/>
          </a:prstGeom>
          <a:solidFill>
            <a:srgbClr val="EF742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43608" y="3317697"/>
            <a:ext cx="669674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000" b="1" baseline="30000" dirty="0">
                <a:latin typeface="Century Gothic" pitchFamily="34" charset="0"/>
              </a:rPr>
              <a:t>Merci de votre attention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56" y="5805264"/>
            <a:ext cx="1440160" cy="6509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013176"/>
            <a:ext cx="709182" cy="3652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18" y="4868881"/>
            <a:ext cx="1840236" cy="5455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97" y="4750363"/>
            <a:ext cx="1570360" cy="78256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11025" r="-85" b="43344"/>
          <a:stretch/>
        </p:blipFill>
        <p:spPr>
          <a:xfrm>
            <a:off x="0" y="0"/>
            <a:ext cx="9230441" cy="280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782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5600</TotalTime>
  <Words>155</Words>
  <Application>Microsoft Office PowerPoint</Application>
  <PresentationFormat>Affichage à l'écran (4:3)</PresentationFormat>
  <Paragraphs>39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PRERENTREE 02 SEPTEMBRE 2013</dc:title>
  <dc:creator>win</dc:creator>
  <cp:lastModifiedBy>Bernadette FERRARESE</cp:lastModifiedBy>
  <cp:revision>340</cp:revision>
  <cp:lastPrinted>2021-01-29T17:13:24Z</cp:lastPrinted>
  <dcterms:created xsi:type="dcterms:W3CDTF">2013-07-31T09:51:41Z</dcterms:created>
  <dcterms:modified xsi:type="dcterms:W3CDTF">2021-01-29T17:14:03Z</dcterms:modified>
</cp:coreProperties>
</file>