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9"/>
  </p:notesMasterIdLst>
  <p:sldIdLst>
    <p:sldId id="323" r:id="rId2"/>
    <p:sldId id="258" r:id="rId3"/>
    <p:sldId id="259" r:id="rId4"/>
    <p:sldId id="260" r:id="rId5"/>
    <p:sldId id="324" r:id="rId6"/>
    <p:sldId id="325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3" r:id="rId19"/>
    <p:sldId id="274" r:id="rId20"/>
    <p:sldId id="272" r:id="rId21"/>
    <p:sldId id="279" r:id="rId22"/>
    <p:sldId id="276" r:id="rId23"/>
    <p:sldId id="278" r:id="rId24"/>
    <p:sldId id="256" r:id="rId25"/>
    <p:sldId id="288" r:id="rId26"/>
    <p:sldId id="282" r:id="rId27"/>
    <p:sldId id="281" r:id="rId28"/>
    <p:sldId id="283" r:id="rId29"/>
    <p:sldId id="280" r:id="rId30"/>
    <p:sldId id="285" r:id="rId31"/>
    <p:sldId id="284" r:id="rId32"/>
    <p:sldId id="286" r:id="rId33"/>
    <p:sldId id="287" r:id="rId34"/>
    <p:sldId id="289" r:id="rId35"/>
    <p:sldId id="290" r:id="rId36"/>
    <p:sldId id="291" r:id="rId37"/>
    <p:sldId id="293" r:id="rId38"/>
  </p:sldIdLst>
  <p:sldSz cx="21599525" cy="10799763"/>
  <p:notesSz cx="6858000" cy="9144000"/>
  <p:defaultTextStyle>
    <a:defPPr>
      <a:defRPr lang="fr-FR"/>
    </a:defPPr>
    <a:lvl1pPr marL="0" algn="l" defTabSz="1555120" rtl="0" eaLnBrk="1" latinLnBrk="0" hangingPunct="1">
      <a:defRPr sz="3061" kern="1200">
        <a:solidFill>
          <a:schemeClr val="tx1"/>
        </a:solidFill>
        <a:latin typeface="+mn-lt"/>
        <a:ea typeface="+mn-ea"/>
        <a:cs typeface="+mn-cs"/>
      </a:defRPr>
    </a:lvl1pPr>
    <a:lvl2pPr marL="777560" algn="l" defTabSz="1555120" rtl="0" eaLnBrk="1" latinLnBrk="0" hangingPunct="1">
      <a:defRPr sz="3061" kern="1200">
        <a:solidFill>
          <a:schemeClr val="tx1"/>
        </a:solidFill>
        <a:latin typeface="+mn-lt"/>
        <a:ea typeface="+mn-ea"/>
        <a:cs typeface="+mn-cs"/>
      </a:defRPr>
    </a:lvl2pPr>
    <a:lvl3pPr marL="1555120" algn="l" defTabSz="1555120" rtl="0" eaLnBrk="1" latinLnBrk="0" hangingPunct="1">
      <a:defRPr sz="3061" kern="1200">
        <a:solidFill>
          <a:schemeClr val="tx1"/>
        </a:solidFill>
        <a:latin typeface="+mn-lt"/>
        <a:ea typeface="+mn-ea"/>
        <a:cs typeface="+mn-cs"/>
      </a:defRPr>
    </a:lvl3pPr>
    <a:lvl4pPr marL="2332680" algn="l" defTabSz="1555120" rtl="0" eaLnBrk="1" latinLnBrk="0" hangingPunct="1">
      <a:defRPr sz="3061" kern="1200">
        <a:solidFill>
          <a:schemeClr val="tx1"/>
        </a:solidFill>
        <a:latin typeface="+mn-lt"/>
        <a:ea typeface="+mn-ea"/>
        <a:cs typeface="+mn-cs"/>
      </a:defRPr>
    </a:lvl4pPr>
    <a:lvl5pPr marL="3110240" algn="l" defTabSz="1555120" rtl="0" eaLnBrk="1" latinLnBrk="0" hangingPunct="1">
      <a:defRPr sz="3061" kern="1200">
        <a:solidFill>
          <a:schemeClr val="tx1"/>
        </a:solidFill>
        <a:latin typeface="+mn-lt"/>
        <a:ea typeface="+mn-ea"/>
        <a:cs typeface="+mn-cs"/>
      </a:defRPr>
    </a:lvl5pPr>
    <a:lvl6pPr marL="3887800" algn="l" defTabSz="1555120" rtl="0" eaLnBrk="1" latinLnBrk="0" hangingPunct="1">
      <a:defRPr sz="3061" kern="1200">
        <a:solidFill>
          <a:schemeClr val="tx1"/>
        </a:solidFill>
        <a:latin typeface="+mn-lt"/>
        <a:ea typeface="+mn-ea"/>
        <a:cs typeface="+mn-cs"/>
      </a:defRPr>
    </a:lvl6pPr>
    <a:lvl7pPr marL="4665360" algn="l" defTabSz="1555120" rtl="0" eaLnBrk="1" latinLnBrk="0" hangingPunct="1">
      <a:defRPr sz="3061" kern="1200">
        <a:solidFill>
          <a:schemeClr val="tx1"/>
        </a:solidFill>
        <a:latin typeface="+mn-lt"/>
        <a:ea typeface="+mn-ea"/>
        <a:cs typeface="+mn-cs"/>
      </a:defRPr>
    </a:lvl7pPr>
    <a:lvl8pPr marL="5442920" algn="l" defTabSz="1555120" rtl="0" eaLnBrk="1" latinLnBrk="0" hangingPunct="1">
      <a:defRPr sz="3061" kern="1200">
        <a:solidFill>
          <a:schemeClr val="tx1"/>
        </a:solidFill>
        <a:latin typeface="+mn-lt"/>
        <a:ea typeface="+mn-ea"/>
        <a:cs typeface="+mn-cs"/>
      </a:defRPr>
    </a:lvl8pPr>
    <a:lvl9pPr marL="6220480" algn="l" defTabSz="1555120" rtl="0" eaLnBrk="1" latinLnBrk="0" hangingPunct="1">
      <a:defRPr sz="3061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02" userDrawn="1">
          <p15:clr>
            <a:srgbClr val="A4A3A4"/>
          </p15:clr>
        </p15:guide>
        <p15:guide id="2" pos="680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ristophe Fléchon" initials="CF" lastIdx="20" clrIdx="0">
    <p:extLst>
      <p:ext uri="{19B8F6BF-5375-455C-9EA6-DF929625EA0E}">
        <p15:presenceInfo xmlns:p15="http://schemas.microsoft.com/office/powerpoint/2012/main" userId="1e97e6f23f7b89c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4641" autoAdjust="0"/>
    <p:restoredTop sz="94660"/>
  </p:normalViewPr>
  <p:slideViewPr>
    <p:cSldViewPr snapToGrid="0">
      <p:cViewPr varScale="1">
        <p:scale>
          <a:sx n="59" d="100"/>
          <a:sy n="59" d="100"/>
        </p:scale>
        <p:origin x="102" y="252"/>
      </p:cViewPr>
      <p:guideLst>
        <p:guide orient="horz" pos="3402"/>
        <p:guide pos="680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5E43FA-2E13-465C-80A7-6756402FC94A}" type="datetimeFigureOut">
              <a:rPr lang="fr-FR" smtClean="0"/>
              <a:t>31/08/2023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1143000"/>
            <a:ext cx="61722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9B35F9-698E-4BE3-B3AA-7EF2D008CDD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57983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555120" rtl="0" eaLnBrk="1" latinLnBrk="0" hangingPunct="1">
      <a:defRPr sz="2041" kern="1200">
        <a:solidFill>
          <a:schemeClr val="tx1"/>
        </a:solidFill>
        <a:latin typeface="+mn-lt"/>
        <a:ea typeface="+mn-ea"/>
        <a:cs typeface="+mn-cs"/>
      </a:defRPr>
    </a:lvl1pPr>
    <a:lvl2pPr marL="777560" algn="l" defTabSz="1555120" rtl="0" eaLnBrk="1" latinLnBrk="0" hangingPunct="1">
      <a:defRPr sz="2041" kern="1200">
        <a:solidFill>
          <a:schemeClr val="tx1"/>
        </a:solidFill>
        <a:latin typeface="+mn-lt"/>
        <a:ea typeface="+mn-ea"/>
        <a:cs typeface="+mn-cs"/>
      </a:defRPr>
    </a:lvl2pPr>
    <a:lvl3pPr marL="1555120" algn="l" defTabSz="1555120" rtl="0" eaLnBrk="1" latinLnBrk="0" hangingPunct="1">
      <a:defRPr sz="2041" kern="1200">
        <a:solidFill>
          <a:schemeClr val="tx1"/>
        </a:solidFill>
        <a:latin typeface="+mn-lt"/>
        <a:ea typeface="+mn-ea"/>
        <a:cs typeface="+mn-cs"/>
      </a:defRPr>
    </a:lvl3pPr>
    <a:lvl4pPr marL="2332680" algn="l" defTabSz="1555120" rtl="0" eaLnBrk="1" latinLnBrk="0" hangingPunct="1">
      <a:defRPr sz="2041" kern="1200">
        <a:solidFill>
          <a:schemeClr val="tx1"/>
        </a:solidFill>
        <a:latin typeface="+mn-lt"/>
        <a:ea typeface="+mn-ea"/>
        <a:cs typeface="+mn-cs"/>
      </a:defRPr>
    </a:lvl4pPr>
    <a:lvl5pPr marL="3110240" algn="l" defTabSz="1555120" rtl="0" eaLnBrk="1" latinLnBrk="0" hangingPunct="1">
      <a:defRPr sz="2041" kern="1200">
        <a:solidFill>
          <a:schemeClr val="tx1"/>
        </a:solidFill>
        <a:latin typeface="+mn-lt"/>
        <a:ea typeface="+mn-ea"/>
        <a:cs typeface="+mn-cs"/>
      </a:defRPr>
    </a:lvl5pPr>
    <a:lvl6pPr marL="3887800" algn="l" defTabSz="1555120" rtl="0" eaLnBrk="1" latinLnBrk="0" hangingPunct="1">
      <a:defRPr sz="2041" kern="1200">
        <a:solidFill>
          <a:schemeClr val="tx1"/>
        </a:solidFill>
        <a:latin typeface="+mn-lt"/>
        <a:ea typeface="+mn-ea"/>
        <a:cs typeface="+mn-cs"/>
      </a:defRPr>
    </a:lvl6pPr>
    <a:lvl7pPr marL="4665360" algn="l" defTabSz="1555120" rtl="0" eaLnBrk="1" latinLnBrk="0" hangingPunct="1">
      <a:defRPr sz="2041" kern="1200">
        <a:solidFill>
          <a:schemeClr val="tx1"/>
        </a:solidFill>
        <a:latin typeface="+mn-lt"/>
        <a:ea typeface="+mn-ea"/>
        <a:cs typeface="+mn-cs"/>
      </a:defRPr>
    </a:lvl7pPr>
    <a:lvl8pPr marL="5442920" algn="l" defTabSz="1555120" rtl="0" eaLnBrk="1" latinLnBrk="0" hangingPunct="1">
      <a:defRPr sz="2041" kern="1200">
        <a:solidFill>
          <a:schemeClr val="tx1"/>
        </a:solidFill>
        <a:latin typeface="+mn-lt"/>
        <a:ea typeface="+mn-ea"/>
        <a:cs typeface="+mn-cs"/>
      </a:defRPr>
    </a:lvl8pPr>
    <a:lvl9pPr marL="6220480" algn="l" defTabSz="1555120" rtl="0" eaLnBrk="1" latinLnBrk="0" hangingPunct="1">
      <a:defRPr sz="2041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9941" y="1767462"/>
            <a:ext cx="16199644" cy="3759917"/>
          </a:xfrm>
        </p:spPr>
        <p:txBody>
          <a:bodyPr anchor="b"/>
          <a:lstStyle>
            <a:lvl1pPr algn="ctr">
              <a:defRPr sz="9449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9941" y="5672376"/>
            <a:ext cx="16199644" cy="2607442"/>
          </a:xfrm>
        </p:spPr>
        <p:txBody>
          <a:bodyPr/>
          <a:lstStyle>
            <a:lvl1pPr marL="0" indent="0" algn="ctr">
              <a:buNone/>
              <a:defRPr sz="3780"/>
            </a:lvl1pPr>
            <a:lvl2pPr marL="719999" indent="0" algn="ctr">
              <a:buNone/>
              <a:defRPr sz="3150"/>
            </a:lvl2pPr>
            <a:lvl3pPr marL="1439997" indent="0" algn="ctr">
              <a:buNone/>
              <a:defRPr sz="2835"/>
            </a:lvl3pPr>
            <a:lvl4pPr marL="2159996" indent="0" algn="ctr">
              <a:buNone/>
              <a:defRPr sz="2520"/>
            </a:lvl4pPr>
            <a:lvl5pPr marL="2879994" indent="0" algn="ctr">
              <a:buNone/>
              <a:defRPr sz="2520"/>
            </a:lvl5pPr>
            <a:lvl6pPr marL="3599993" indent="0" algn="ctr">
              <a:buNone/>
              <a:defRPr sz="2520"/>
            </a:lvl6pPr>
            <a:lvl7pPr marL="4319991" indent="0" algn="ctr">
              <a:buNone/>
              <a:defRPr sz="2520"/>
            </a:lvl7pPr>
            <a:lvl8pPr marL="5039990" indent="0" algn="ctr">
              <a:buNone/>
              <a:defRPr sz="2520"/>
            </a:lvl8pPr>
            <a:lvl9pPr marL="5759988" indent="0" algn="ctr">
              <a:buNone/>
              <a:defRPr sz="252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252DE-FFFD-4E84-80E5-DDE4032BF3EF}" type="datetimeFigureOut">
              <a:rPr lang="fr-FR" smtClean="0"/>
              <a:t>31/08/2023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62D03-C130-4AF4-9239-20BFA3DBADB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3437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252DE-FFFD-4E84-80E5-DDE4032BF3EF}" type="datetimeFigureOut">
              <a:rPr lang="fr-FR" smtClean="0"/>
              <a:t>31/08/2023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62D03-C130-4AF4-9239-20BFA3DBADB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8419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457160" y="574987"/>
            <a:ext cx="4657398" cy="9152300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967" y="574987"/>
            <a:ext cx="13702199" cy="9152300"/>
          </a:xfrm>
        </p:spPr>
        <p:txBody>
          <a:bodyPr vert="eaVert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252DE-FFFD-4E84-80E5-DDE4032BF3EF}" type="datetimeFigureOut">
              <a:rPr lang="fr-FR" smtClean="0"/>
              <a:t>31/08/2023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62D03-C130-4AF4-9239-20BFA3DBADB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4951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252DE-FFFD-4E84-80E5-DDE4032BF3EF}" type="datetimeFigureOut">
              <a:rPr lang="fr-FR" smtClean="0"/>
              <a:t>31/08/2023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62D03-C130-4AF4-9239-20BFA3DBADB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6300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3718" y="2692442"/>
            <a:ext cx="18629590" cy="4492401"/>
          </a:xfrm>
        </p:spPr>
        <p:txBody>
          <a:bodyPr anchor="b"/>
          <a:lstStyle>
            <a:lvl1pPr>
              <a:defRPr sz="9449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73718" y="7227343"/>
            <a:ext cx="18629590" cy="2362447"/>
          </a:xfrm>
        </p:spPr>
        <p:txBody>
          <a:bodyPr/>
          <a:lstStyle>
            <a:lvl1pPr marL="0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1pPr>
            <a:lvl2pPr marL="719999" indent="0">
              <a:buNone/>
              <a:defRPr sz="3150">
                <a:solidFill>
                  <a:schemeClr val="tx1">
                    <a:tint val="75000"/>
                  </a:schemeClr>
                </a:solidFill>
              </a:defRPr>
            </a:lvl2pPr>
            <a:lvl3pPr marL="1439997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3pPr>
            <a:lvl4pPr marL="2159996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4pPr>
            <a:lvl5pPr marL="2879994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5pPr>
            <a:lvl6pPr marL="3599993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6pPr>
            <a:lvl7pPr marL="4319991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7pPr>
            <a:lvl8pPr marL="5039990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8pPr>
            <a:lvl9pPr marL="5759988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252DE-FFFD-4E84-80E5-DDE4032BF3EF}" type="datetimeFigureOut">
              <a:rPr lang="fr-FR" smtClean="0"/>
              <a:t>31/08/2023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62D03-C130-4AF4-9239-20BFA3DBADB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9226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967" y="2874937"/>
            <a:ext cx="9179798" cy="6852350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34760" y="2874937"/>
            <a:ext cx="9179798" cy="6852350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252DE-FFFD-4E84-80E5-DDE4032BF3EF}" type="datetimeFigureOut">
              <a:rPr lang="fr-FR" smtClean="0"/>
              <a:t>31/08/2023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62D03-C130-4AF4-9239-20BFA3DBADB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1997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781" y="574988"/>
            <a:ext cx="18629590" cy="208745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7781" y="2647443"/>
            <a:ext cx="9137611" cy="1297471"/>
          </a:xfrm>
        </p:spPr>
        <p:txBody>
          <a:bodyPr anchor="b"/>
          <a:lstStyle>
            <a:lvl1pPr marL="0" indent="0">
              <a:buNone/>
              <a:defRPr sz="3780" b="1"/>
            </a:lvl1pPr>
            <a:lvl2pPr marL="719999" indent="0">
              <a:buNone/>
              <a:defRPr sz="3150" b="1"/>
            </a:lvl2pPr>
            <a:lvl3pPr marL="1439997" indent="0">
              <a:buNone/>
              <a:defRPr sz="2835" b="1"/>
            </a:lvl3pPr>
            <a:lvl4pPr marL="2159996" indent="0">
              <a:buNone/>
              <a:defRPr sz="2520" b="1"/>
            </a:lvl4pPr>
            <a:lvl5pPr marL="2879994" indent="0">
              <a:buNone/>
              <a:defRPr sz="2520" b="1"/>
            </a:lvl5pPr>
            <a:lvl6pPr marL="3599993" indent="0">
              <a:buNone/>
              <a:defRPr sz="2520" b="1"/>
            </a:lvl6pPr>
            <a:lvl7pPr marL="4319991" indent="0">
              <a:buNone/>
              <a:defRPr sz="2520" b="1"/>
            </a:lvl7pPr>
            <a:lvl8pPr marL="5039990" indent="0">
              <a:buNone/>
              <a:defRPr sz="2520" b="1"/>
            </a:lvl8pPr>
            <a:lvl9pPr marL="5759988" indent="0">
              <a:buNone/>
              <a:defRPr sz="252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7781" y="3944914"/>
            <a:ext cx="9137611" cy="5802373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934760" y="2647443"/>
            <a:ext cx="9182611" cy="1297471"/>
          </a:xfrm>
        </p:spPr>
        <p:txBody>
          <a:bodyPr anchor="b"/>
          <a:lstStyle>
            <a:lvl1pPr marL="0" indent="0">
              <a:buNone/>
              <a:defRPr sz="3780" b="1"/>
            </a:lvl1pPr>
            <a:lvl2pPr marL="719999" indent="0">
              <a:buNone/>
              <a:defRPr sz="3150" b="1"/>
            </a:lvl2pPr>
            <a:lvl3pPr marL="1439997" indent="0">
              <a:buNone/>
              <a:defRPr sz="2835" b="1"/>
            </a:lvl3pPr>
            <a:lvl4pPr marL="2159996" indent="0">
              <a:buNone/>
              <a:defRPr sz="2520" b="1"/>
            </a:lvl4pPr>
            <a:lvl5pPr marL="2879994" indent="0">
              <a:buNone/>
              <a:defRPr sz="2520" b="1"/>
            </a:lvl5pPr>
            <a:lvl6pPr marL="3599993" indent="0">
              <a:buNone/>
              <a:defRPr sz="2520" b="1"/>
            </a:lvl6pPr>
            <a:lvl7pPr marL="4319991" indent="0">
              <a:buNone/>
              <a:defRPr sz="2520" b="1"/>
            </a:lvl7pPr>
            <a:lvl8pPr marL="5039990" indent="0">
              <a:buNone/>
              <a:defRPr sz="2520" b="1"/>
            </a:lvl8pPr>
            <a:lvl9pPr marL="5759988" indent="0">
              <a:buNone/>
              <a:defRPr sz="252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934760" y="3944914"/>
            <a:ext cx="9182611" cy="5802373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252DE-FFFD-4E84-80E5-DDE4032BF3EF}" type="datetimeFigureOut">
              <a:rPr lang="fr-FR" smtClean="0"/>
              <a:t>31/08/2023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62D03-C130-4AF4-9239-20BFA3DBADB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0833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252DE-FFFD-4E84-80E5-DDE4032BF3EF}" type="datetimeFigureOut">
              <a:rPr lang="fr-FR" smtClean="0"/>
              <a:t>31/08/2023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62D03-C130-4AF4-9239-20BFA3DBADB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250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252DE-FFFD-4E84-80E5-DDE4032BF3EF}" type="datetimeFigureOut">
              <a:rPr lang="fr-FR" smtClean="0"/>
              <a:t>31/08/2023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62D03-C130-4AF4-9239-20BFA3DBADB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8757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782" y="719984"/>
            <a:ext cx="6966408" cy="2519945"/>
          </a:xfrm>
        </p:spPr>
        <p:txBody>
          <a:bodyPr anchor="b"/>
          <a:lstStyle>
            <a:lvl1pPr>
              <a:defRPr sz="5039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82611" y="1554966"/>
            <a:ext cx="10934760" cy="7674832"/>
          </a:xfrm>
        </p:spPr>
        <p:txBody>
          <a:bodyPr/>
          <a:lstStyle>
            <a:lvl1pPr>
              <a:defRPr sz="5039"/>
            </a:lvl1pPr>
            <a:lvl2pPr>
              <a:defRPr sz="4409"/>
            </a:lvl2pPr>
            <a:lvl3pPr>
              <a:defRPr sz="3780"/>
            </a:lvl3pPr>
            <a:lvl4pPr>
              <a:defRPr sz="3150"/>
            </a:lvl4pPr>
            <a:lvl5pPr>
              <a:defRPr sz="3150"/>
            </a:lvl5pPr>
            <a:lvl6pPr>
              <a:defRPr sz="3150"/>
            </a:lvl6pPr>
            <a:lvl7pPr>
              <a:defRPr sz="3150"/>
            </a:lvl7pPr>
            <a:lvl8pPr>
              <a:defRPr sz="3150"/>
            </a:lvl8pPr>
            <a:lvl9pPr>
              <a:defRPr sz="315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7782" y="3239929"/>
            <a:ext cx="6966408" cy="6002369"/>
          </a:xfrm>
        </p:spPr>
        <p:txBody>
          <a:bodyPr/>
          <a:lstStyle>
            <a:lvl1pPr marL="0" indent="0">
              <a:buNone/>
              <a:defRPr sz="2520"/>
            </a:lvl1pPr>
            <a:lvl2pPr marL="719999" indent="0">
              <a:buNone/>
              <a:defRPr sz="2205"/>
            </a:lvl2pPr>
            <a:lvl3pPr marL="1439997" indent="0">
              <a:buNone/>
              <a:defRPr sz="1890"/>
            </a:lvl3pPr>
            <a:lvl4pPr marL="2159996" indent="0">
              <a:buNone/>
              <a:defRPr sz="1575"/>
            </a:lvl4pPr>
            <a:lvl5pPr marL="2879994" indent="0">
              <a:buNone/>
              <a:defRPr sz="1575"/>
            </a:lvl5pPr>
            <a:lvl6pPr marL="3599993" indent="0">
              <a:buNone/>
              <a:defRPr sz="1575"/>
            </a:lvl6pPr>
            <a:lvl7pPr marL="4319991" indent="0">
              <a:buNone/>
              <a:defRPr sz="1575"/>
            </a:lvl7pPr>
            <a:lvl8pPr marL="5039990" indent="0">
              <a:buNone/>
              <a:defRPr sz="1575"/>
            </a:lvl8pPr>
            <a:lvl9pPr marL="5759988" indent="0">
              <a:buNone/>
              <a:defRPr sz="1575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252DE-FFFD-4E84-80E5-DDE4032BF3EF}" type="datetimeFigureOut">
              <a:rPr lang="fr-FR" smtClean="0"/>
              <a:t>31/08/2023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62D03-C130-4AF4-9239-20BFA3DBADB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5120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782" y="719984"/>
            <a:ext cx="6966408" cy="2519945"/>
          </a:xfrm>
        </p:spPr>
        <p:txBody>
          <a:bodyPr anchor="b"/>
          <a:lstStyle>
            <a:lvl1pPr>
              <a:defRPr sz="5039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82611" y="1554966"/>
            <a:ext cx="10934760" cy="7674832"/>
          </a:xfrm>
        </p:spPr>
        <p:txBody>
          <a:bodyPr anchor="t"/>
          <a:lstStyle>
            <a:lvl1pPr marL="0" indent="0">
              <a:buNone/>
              <a:defRPr sz="5039"/>
            </a:lvl1pPr>
            <a:lvl2pPr marL="719999" indent="0">
              <a:buNone/>
              <a:defRPr sz="4409"/>
            </a:lvl2pPr>
            <a:lvl3pPr marL="1439997" indent="0">
              <a:buNone/>
              <a:defRPr sz="3780"/>
            </a:lvl3pPr>
            <a:lvl4pPr marL="2159996" indent="0">
              <a:buNone/>
              <a:defRPr sz="3150"/>
            </a:lvl4pPr>
            <a:lvl5pPr marL="2879994" indent="0">
              <a:buNone/>
              <a:defRPr sz="3150"/>
            </a:lvl5pPr>
            <a:lvl6pPr marL="3599993" indent="0">
              <a:buNone/>
              <a:defRPr sz="3150"/>
            </a:lvl6pPr>
            <a:lvl7pPr marL="4319991" indent="0">
              <a:buNone/>
              <a:defRPr sz="3150"/>
            </a:lvl7pPr>
            <a:lvl8pPr marL="5039990" indent="0">
              <a:buNone/>
              <a:defRPr sz="3150"/>
            </a:lvl8pPr>
            <a:lvl9pPr marL="5759988" indent="0">
              <a:buNone/>
              <a:defRPr sz="315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7782" y="3239929"/>
            <a:ext cx="6966408" cy="6002369"/>
          </a:xfrm>
        </p:spPr>
        <p:txBody>
          <a:bodyPr/>
          <a:lstStyle>
            <a:lvl1pPr marL="0" indent="0">
              <a:buNone/>
              <a:defRPr sz="2520"/>
            </a:lvl1pPr>
            <a:lvl2pPr marL="719999" indent="0">
              <a:buNone/>
              <a:defRPr sz="2205"/>
            </a:lvl2pPr>
            <a:lvl3pPr marL="1439997" indent="0">
              <a:buNone/>
              <a:defRPr sz="1890"/>
            </a:lvl3pPr>
            <a:lvl4pPr marL="2159996" indent="0">
              <a:buNone/>
              <a:defRPr sz="1575"/>
            </a:lvl4pPr>
            <a:lvl5pPr marL="2879994" indent="0">
              <a:buNone/>
              <a:defRPr sz="1575"/>
            </a:lvl5pPr>
            <a:lvl6pPr marL="3599993" indent="0">
              <a:buNone/>
              <a:defRPr sz="1575"/>
            </a:lvl6pPr>
            <a:lvl7pPr marL="4319991" indent="0">
              <a:buNone/>
              <a:defRPr sz="1575"/>
            </a:lvl7pPr>
            <a:lvl8pPr marL="5039990" indent="0">
              <a:buNone/>
              <a:defRPr sz="1575"/>
            </a:lvl8pPr>
            <a:lvl9pPr marL="5759988" indent="0">
              <a:buNone/>
              <a:defRPr sz="1575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252DE-FFFD-4E84-80E5-DDE4032BF3EF}" type="datetimeFigureOut">
              <a:rPr lang="fr-FR" smtClean="0"/>
              <a:t>31/08/2023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62D03-C130-4AF4-9239-20BFA3DBADB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1598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968" y="574988"/>
            <a:ext cx="18629590" cy="20874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968" y="2874937"/>
            <a:ext cx="18629590" cy="6852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84967" y="10009781"/>
            <a:ext cx="4859893" cy="57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E252DE-FFFD-4E84-80E5-DDE4032BF3EF}" type="datetimeFigureOut">
              <a:rPr lang="fr-FR" smtClean="0"/>
              <a:t>31/08/2023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154843" y="10009781"/>
            <a:ext cx="7289840" cy="57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254665" y="10009781"/>
            <a:ext cx="4859893" cy="57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E62D03-C130-4AF4-9239-20BFA3DBADB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6054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439997" rtl="0" eaLnBrk="1" latinLnBrk="0" hangingPunct="1">
        <a:lnSpc>
          <a:spcPct val="90000"/>
        </a:lnSpc>
        <a:spcBef>
          <a:spcPct val="0"/>
        </a:spcBef>
        <a:buNone/>
        <a:defRPr sz="692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9999" indent="-359999" algn="l" defTabSz="1439997" rtl="0" eaLnBrk="1" latinLnBrk="0" hangingPunct="1">
        <a:lnSpc>
          <a:spcPct val="90000"/>
        </a:lnSpc>
        <a:spcBef>
          <a:spcPts val="1575"/>
        </a:spcBef>
        <a:buFont typeface="Arial" panose="020B0604020202020204" pitchFamily="34" charset="0"/>
        <a:buChar char="•"/>
        <a:defRPr sz="4409" kern="1200">
          <a:solidFill>
            <a:schemeClr val="tx1"/>
          </a:solidFill>
          <a:latin typeface="+mn-lt"/>
          <a:ea typeface="+mn-ea"/>
          <a:cs typeface="+mn-cs"/>
        </a:defRPr>
      </a:lvl1pPr>
      <a:lvl2pPr marL="1079998" indent="-359999" algn="l" defTabSz="1439997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3780" kern="1200">
          <a:solidFill>
            <a:schemeClr val="tx1"/>
          </a:solidFill>
          <a:latin typeface="+mn-lt"/>
          <a:ea typeface="+mn-ea"/>
          <a:cs typeface="+mn-cs"/>
        </a:defRPr>
      </a:lvl2pPr>
      <a:lvl3pPr marL="1799996" indent="-359999" algn="l" defTabSz="1439997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3150" kern="1200">
          <a:solidFill>
            <a:schemeClr val="tx1"/>
          </a:solidFill>
          <a:latin typeface="+mn-lt"/>
          <a:ea typeface="+mn-ea"/>
          <a:cs typeface="+mn-cs"/>
        </a:defRPr>
      </a:lvl3pPr>
      <a:lvl4pPr marL="2519995" indent="-359999" algn="l" defTabSz="1439997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2835" kern="1200">
          <a:solidFill>
            <a:schemeClr val="tx1"/>
          </a:solidFill>
          <a:latin typeface="+mn-lt"/>
          <a:ea typeface="+mn-ea"/>
          <a:cs typeface="+mn-cs"/>
        </a:defRPr>
      </a:lvl4pPr>
      <a:lvl5pPr marL="3239994" indent="-359999" algn="l" defTabSz="1439997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2835" kern="1200">
          <a:solidFill>
            <a:schemeClr val="tx1"/>
          </a:solidFill>
          <a:latin typeface="+mn-lt"/>
          <a:ea typeface="+mn-ea"/>
          <a:cs typeface="+mn-cs"/>
        </a:defRPr>
      </a:lvl5pPr>
      <a:lvl6pPr marL="3959992" indent="-359999" algn="l" defTabSz="1439997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2835" kern="1200">
          <a:solidFill>
            <a:schemeClr val="tx1"/>
          </a:solidFill>
          <a:latin typeface="+mn-lt"/>
          <a:ea typeface="+mn-ea"/>
          <a:cs typeface="+mn-cs"/>
        </a:defRPr>
      </a:lvl6pPr>
      <a:lvl7pPr marL="4679991" indent="-359999" algn="l" defTabSz="1439997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2835" kern="1200">
          <a:solidFill>
            <a:schemeClr val="tx1"/>
          </a:solidFill>
          <a:latin typeface="+mn-lt"/>
          <a:ea typeface="+mn-ea"/>
          <a:cs typeface="+mn-cs"/>
        </a:defRPr>
      </a:lvl7pPr>
      <a:lvl8pPr marL="5399989" indent="-359999" algn="l" defTabSz="1439997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2835" kern="1200">
          <a:solidFill>
            <a:schemeClr val="tx1"/>
          </a:solidFill>
          <a:latin typeface="+mn-lt"/>
          <a:ea typeface="+mn-ea"/>
          <a:cs typeface="+mn-cs"/>
        </a:defRPr>
      </a:lvl8pPr>
      <a:lvl9pPr marL="6119988" indent="-359999" algn="l" defTabSz="1439997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28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39997" rtl="0" eaLnBrk="1" latinLnBrk="0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1pPr>
      <a:lvl2pPr marL="719999" algn="l" defTabSz="1439997" rtl="0" eaLnBrk="1" latinLnBrk="0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2pPr>
      <a:lvl3pPr marL="1439997" algn="l" defTabSz="1439997" rtl="0" eaLnBrk="1" latinLnBrk="0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3pPr>
      <a:lvl4pPr marL="2159996" algn="l" defTabSz="1439997" rtl="0" eaLnBrk="1" latinLnBrk="0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4pPr>
      <a:lvl5pPr marL="2879994" algn="l" defTabSz="1439997" rtl="0" eaLnBrk="1" latinLnBrk="0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5pPr>
      <a:lvl6pPr marL="3599993" algn="l" defTabSz="1439997" rtl="0" eaLnBrk="1" latinLnBrk="0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6pPr>
      <a:lvl7pPr marL="4319991" algn="l" defTabSz="1439997" rtl="0" eaLnBrk="1" latinLnBrk="0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7pPr>
      <a:lvl8pPr marL="5039990" algn="l" defTabSz="1439997" rtl="0" eaLnBrk="1" latinLnBrk="0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8pPr>
      <a:lvl9pPr marL="5759988" algn="l" defTabSz="1439997" rtl="0" eaLnBrk="1" latinLnBrk="0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07D7B3F-B932-477A-ADA4-0C2C2E8FDE43}"/>
              </a:ext>
            </a:extLst>
          </p:cNvPr>
          <p:cNvSpPr txBox="1"/>
          <p:nvPr/>
        </p:nvSpPr>
        <p:spPr>
          <a:xfrm>
            <a:off x="1199974" y="3291538"/>
            <a:ext cx="19199576" cy="4163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118" dirty="0">
                <a:solidFill>
                  <a:srgbClr val="FF0000"/>
                </a:solidFill>
              </a:rPr>
              <a:t> </a:t>
            </a:r>
            <a:r>
              <a:rPr lang="fr-FR" sz="11339" b="1" dirty="0">
                <a:solidFill>
                  <a:schemeClr val="bg1"/>
                </a:solidFill>
              </a:rPr>
              <a:t>LYON</a:t>
            </a:r>
          </a:p>
          <a:p>
            <a:pPr algn="ctr"/>
            <a:r>
              <a:rPr lang="fr-FR" sz="11339" b="1" dirty="0">
                <a:solidFill>
                  <a:schemeClr val="bg1"/>
                </a:solidFill>
              </a:rPr>
              <a:t>en liberté</a:t>
            </a:r>
          </a:p>
        </p:txBody>
      </p:sp>
    </p:spTree>
    <p:extLst>
      <p:ext uri="{BB962C8B-B14F-4D97-AF65-F5344CB8AC3E}">
        <p14:creationId xmlns:p14="http://schemas.microsoft.com/office/powerpoint/2010/main" val="39392932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9D55C31E-97D3-402C-BE0C-C246531D4B25}"/>
              </a:ext>
            </a:extLst>
          </p:cNvPr>
          <p:cNvSpPr txBox="1"/>
          <p:nvPr/>
        </p:nvSpPr>
        <p:spPr>
          <a:xfrm>
            <a:off x="1199974" y="2382768"/>
            <a:ext cx="4801701" cy="5762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94" b="1" dirty="0">
                <a:solidFill>
                  <a:schemeClr val="bg1"/>
                </a:solidFill>
              </a:rPr>
              <a:t>Guerre des gaules</a:t>
            </a:r>
          </a:p>
          <a:p>
            <a:pPr algn="ctr"/>
            <a:endParaRPr lang="fr-FR" sz="4094" dirty="0">
              <a:solidFill>
                <a:schemeClr val="bg1"/>
              </a:solidFill>
            </a:endParaRPr>
          </a:p>
          <a:p>
            <a:pPr algn="ctr"/>
            <a:endParaRPr lang="fr-FR" sz="4094" dirty="0">
              <a:solidFill>
                <a:schemeClr val="bg1"/>
              </a:solidFill>
            </a:endParaRPr>
          </a:p>
          <a:p>
            <a:pPr marL="449999" indent="-449999" algn="ctr">
              <a:buFontTx/>
              <a:buChar char="-"/>
            </a:pPr>
            <a:r>
              <a:rPr lang="fr-FR" sz="4094" dirty="0">
                <a:solidFill>
                  <a:schemeClr val="bg1"/>
                </a:solidFill>
              </a:rPr>
              <a:t>Je suis pêcheur</a:t>
            </a:r>
          </a:p>
          <a:p>
            <a:pPr algn="ctr"/>
            <a:r>
              <a:rPr lang="fr-FR" sz="4094" dirty="0">
                <a:solidFill>
                  <a:schemeClr val="bg1"/>
                </a:solidFill>
              </a:rPr>
              <a:t>Des bords du Rhône :</a:t>
            </a:r>
          </a:p>
          <a:p>
            <a:pPr algn="ctr"/>
            <a:r>
              <a:rPr lang="fr-FR" sz="4094" dirty="0">
                <a:solidFill>
                  <a:schemeClr val="bg1"/>
                </a:solidFill>
              </a:rPr>
              <a:t>Roi de la gaule…</a:t>
            </a:r>
          </a:p>
          <a:p>
            <a:pPr marL="449999" indent="-449999" algn="ctr">
              <a:buFontTx/>
              <a:buChar char="-"/>
            </a:pPr>
            <a:r>
              <a:rPr lang="fr-FR" sz="4094" dirty="0">
                <a:solidFill>
                  <a:schemeClr val="bg1"/>
                </a:solidFill>
              </a:rPr>
              <a:t>Et moi prêcheur,</a:t>
            </a:r>
          </a:p>
          <a:p>
            <a:pPr algn="ctr"/>
            <a:r>
              <a:rPr lang="fr-FR" sz="4094" dirty="0">
                <a:solidFill>
                  <a:schemeClr val="bg1"/>
                </a:solidFill>
              </a:rPr>
              <a:t>Le fort du prône :</a:t>
            </a:r>
          </a:p>
          <a:p>
            <a:pPr algn="ctr"/>
            <a:r>
              <a:rPr lang="fr-FR" sz="4094" dirty="0">
                <a:solidFill>
                  <a:schemeClr val="bg1"/>
                </a:solidFill>
              </a:rPr>
              <a:t>Primat des Gaules !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7DBAF13-29C8-4FFE-B960-8E1D655111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648" y="4197"/>
            <a:ext cx="14397877" cy="10795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4534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8EE6D2A-EE20-4F63-8EAE-6A4EEF0BE134}"/>
              </a:ext>
            </a:extLst>
          </p:cNvPr>
          <p:cNvSpPr txBox="1"/>
          <p:nvPr/>
        </p:nvSpPr>
        <p:spPr>
          <a:xfrm>
            <a:off x="1199974" y="1440732"/>
            <a:ext cx="4806312" cy="7944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252" b="1" dirty="0">
                <a:solidFill>
                  <a:schemeClr val="bg1"/>
                </a:solidFill>
              </a:rPr>
              <a:t>La découverte</a:t>
            </a:r>
          </a:p>
          <a:p>
            <a:pPr algn="ctr"/>
            <a:r>
              <a:rPr lang="fr-FR" sz="4252" b="1" dirty="0">
                <a:solidFill>
                  <a:schemeClr val="bg1"/>
                </a:solidFill>
              </a:rPr>
              <a:t> de la mairie</a:t>
            </a:r>
          </a:p>
          <a:p>
            <a:pPr algn="ctr"/>
            <a:endParaRPr lang="fr-FR" sz="4252" dirty="0">
              <a:solidFill>
                <a:schemeClr val="bg1"/>
              </a:solidFill>
            </a:endParaRPr>
          </a:p>
          <a:p>
            <a:pPr algn="ctr"/>
            <a:endParaRPr lang="fr-FR" sz="4252" dirty="0">
              <a:solidFill>
                <a:schemeClr val="bg1"/>
              </a:solidFill>
            </a:endParaRP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Si l’Edile,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Aux Terreaux,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Est héraut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De la ville,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Le beffroi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Du palace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Est le roi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De la place.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A4C9249-EEB4-488A-90B6-BB9EB56FF6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725" y="13092"/>
            <a:ext cx="14387800" cy="10799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7368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C3685739-7368-4BF4-8A47-9A51E66BA669}"/>
              </a:ext>
            </a:extLst>
          </p:cNvPr>
          <p:cNvSpPr txBox="1"/>
          <p:nvPr/>
        </p:nvSpPr>
        <p:spPr>
          <a:xfrm>
            <a:off x="1199974" y="2382768"/>
            <a:ext cx="5030093" cy="5981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252" b="1" dirty="0">
                <a:solidFill>
                  <a:schemeClr val="bg1"/>
                </a:solidFill>
              </a:rPr>
              <a:t>Burin et Buren</a:t>
            </a:r>
          </a:p>
          <a:p>
            <a:pPr algn="ctr"/>
            <a:endParaRPr lang="fr-FR" sz="4252" dirty="0">
              <a:solidFill>
                <a:schemeClr val="bg1"/>
              </a:solidFill>
            </a:endParaRPr>
          </a:p>
          <a:p>
            <a:pPr algn="ctr"/>
            <a:endParaRPr lang="fr-FR" sz="4252" dirty="0">
              <a:solidFill>
                <a:schemeClr val="bg1"/>
              </a:solidFill>
            </a:endParaRP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Sur l’esplanade,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Quand l’eau cascade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A la Fontaine,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On applaudit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Non pas Buren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Mais Bartholdi.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C9E0A50-748F-4A9C-89EE-1B9039CF4D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078" y="793"/>
            <a:ext cx="14395447" cy="1079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8978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D652AB5-9E5B-459A-89DA-4062B01594B8}"/>
              </a:ext>
            </a:extLst>
          </p:cNvPr>
          <p:cNvSpPr txBox="1"/>
          <p:nvPr/>
        </p:nvSpPr>
        <p:spPr>
          <a:xfrm>
            <a:off x="1199974" y="92668"/>
            <a:ext cx="4799893" cy="10561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252" b="1" dirty="0">
                <a:solidFill>
                  <a:schemeClr val="bg1"/>
                </a:solidFill>
              </a:rPr>
              <a:t>Falaise ou fadaise ?</a:t>
            </a:r>
          </a:p>
          <a:p>
            <a:pPr algn="ctr"/>
            <a:endParaRPr lang="fr-FR" sz="4252" dirty="0">
              <a:solidFill>
                <a:schemeClr val="bg1"/>
              </a:solidFill>
            </a:endParaRP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La Croix-Rousse,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Qu’on croit douce,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Est plutôt 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Le plateau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De la Dombes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Qui retombe,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Dégringole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En rigoles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Et descentes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Effrontées,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Indécentes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A monter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Pour les grolles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Et guiboles.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01A7CAD-7001-40D8-A230-F7BB2E20FE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842" y="793"/>
            <a:ext cx="14399683" cy="1079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6254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99BE4931-A899-4B90-8486-788B7A49B1BF}"/>
              </a:ext>
            </a:extLst>
          </p:cNvPr>
          <p:cNvSpPr txBox="1"/>
          <p:nvPr/>
        </p:nvSpPr>
        <p:spPr>
          <a:xfrm>
            <a:off x="1199974" y="1728453"/>
            <a:ext cx="4801983" cy="7022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94" b="1" dirty="0">
                <a:solidFill>
                  <a:schemeClr val="bg1"/>
                </a:solidFill>
              </a:rPr>
              <a:t>Menhir montant</a:t>
            </a:r>
          </a:p>
          <a:p>
            <a:pPr algn="ctr"/>
            <a:endParaRPr lang="fr-FR" sz="4094" dirty="0">
              <a:solidFill>
                <a:schemeClr val="bg1"/>
              </a:solidFill>
            </a:endParaRPr>
          </a:p>
          <a:p>
            <a:pPr algn="ctr"/>
            <a:endParaRPr lang="fr-FR" sz="4094" dirty="0">
              <a:solidFill>
                <a:schemeClr val="bg1"/>
              </a:solidFill>
            </a:endParaRPr>
          </a:p>
          <a:p>
            <a:pPr algn="ctr"/>
            <a:r>
              <a:rPr lang="fr-FR" sz="4094" dirty="0">
                <a:solidFill>
                  <a:schemeClr val="bg1"/>
                </a:solidFill>
              </a:rPr>
              <a:t>Quel canaillou</a:t>
            </a:r>
          </a:p>
          <a:p>
            <a:pPr algn="ctr"/>
            <a:r>
              <a:rPr lang="fr-FR" sz="4094" dirty="0">
                <a:solidFill>
                  <a:schemeClr val="bg1"/>
                </a:solidFill>
              </a:rPr>
              <a:t>A hissé là</a:t>
            </a:r>
          </a:p>
          <a:p>
            <a:pPr algn="ctr"/>
            <a:r>
              <a:rPr lang="fr-FR" sz="4094" dirty="0">
                <a:solidFill>
                  <a:schemeClr val="bg1"/>
                </a:solidFill>
              </a:rPr>
              <a:t>Puis laissé, las,</a:t>
            </a:r>
          </a:p>
          <a:p>
            <a:pPr algn="ctr"/>
            <a:r>
              <a:rPr lang="fr-FR" sz="4094" dirty="0">
                <a:solidFill>
                  <a:schemeClr val="bg1"/>
                </a:solidFill>
              </a:rPr>
              <a:t>Ce gros caillou,</a:t>
            </a:r>
          </a:p>
          <a:p>
            <a:pPr algn="ctr"/>
            <a:r>
              <a:rPr lang="fr-FR" sz="4094" dirty="0">
                <a:solidFill>
                  <a:schemeClr val="bg1"/>
                </a:solidFill>
              </a:rPr>
              <a:t>Bloc erratique</a:t>
            </a:r>
          </a:p>
          <a:p>
            <a:pPr algn="ctr"/>
            <a:r>
              <a:rPr lang="fr-FR" sz="4094" dirty="0">
                <a:solidFill>
                  <a:schemeClr val="bg1"/>
                </a:solidFill>
              </a:rPr>
              <a:t>D’une moraine</a:t>
            </a:r>
          </a:p>
          <a:p>
            <a:pPr algn="ctr"/>
            <a:r>
              <a:rPr lang="fr-FR" sz="4094" dirty="0">
                <a:solidFill>
                  <a:schemeClr val="bg1"/>
                </a:solidFill>
              </a:rPr>
              <a:t>Mieux que romaine :</a:t>
            </a:r>
          </a:p>
          <a:p>
            <a:pPr algn="ctr"/>
            <a:r>
              <a:rPr lang="fr-FR" sz="4094" dirty="0">
                <a:solidFill>
                  <a:schemeClr val="bg1"/>
                </a:solidFill>
              </a:rPr>
              <a:t>Préhistorique ?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2CB7939-6FFC-457D-83F9-AE248BA0CD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018" y="793"/>
            <a:ext cx="14395507" cy="1079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0126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C80B6B2F-D0C1-4DA9-8405-48B25518A70C}"/>
              </a:ext>
            </a:extLst>
          </p:cNvPr>
          <p:cNvSpPr txBox="1"/>
          <p:nvPr/>
        </p:nvSpPr>
        <p:spPr>
          <a:xfrm>
            <a:off x="0" y="1427831"/>
            <a:ext cx="10799763" cy="7944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669" b="1" dirty="0">
                <a:solidFill>
                  <a:schemeClr val="bg1"/>
                </a:solidFill>
              </a:rPr>
              <a:t>Virages et rivages</a:t>
            </a:r>
          </a:p>
          <a:p>
            <a:pPr algn="ctr"/>
            <a:endParaRPr lang="fr-FR" sz="5669" dirty="0">
              <a:solidFill>
                <a:schemeClr val="bg1"/>
              </a:solidFill>
            </a:endParaRPr>
          </a:p>
          <a:p>
            <a:pPr algn="ctr"/>
            <a:endParaRPr lang="fr-FR" sz="5669" dirty="0">
              <a:solidFill>
                <a:schemeClr val="bg1"/>
              </a:solidFill>
            </a:endParaRPr>
          </a:p>
          <a:p>
            <a:pPr algn="ctr"/>
            <a:r>
              <a:rPr lang="fr-FR" sz="5669" dirty="0">
                <a:solidFill>
                  <a:schemeClr val="bg1"/>
                </a:solidFill>
              </a:rPr>
              <a:t>La Saône,</a:t>
            </a:r>
          </a:p>
          <a:p>
            <a:pPr algn="ctr"/>
            <a:r>
              <a:rPr lang="fr-FR" sz="5669" dirty="0">
                <a:solidFill>
                  <a:schemeClr val="bg1"/>
                </a:solidFill>
              </a:rPr>
              <a:t>Eau lente</a:t>
            </a:r>
          </a:p>
          <a:p>
            <a:pPr algn="ctr"/>
            <a:r>
              <a:rPr lang="fr-FR" sz="5669" dirty="0">
                <a:solidFill>
                  <a:schemeClr val="bg1"/>
                </a:solidFill>
              </a:rPr>
              <a:t>Et somnolente,</a:t>
            </a:r>
          </a:p>
          <a:p>
            <a:pPr algn="ctr"/>
            <a:r>
              <a:rPr lang="fr-FR" sz="5669" dirty="0">
                <a:solidFill>
                  <a:schemeClr val="bg1"/>
                </a:solidFill>
              </a:rPr>
              <a:t>Serrée, serpente</a:t>
            </a:r>
          </a:p>
          <a:p>
            <a:pPr algn="ctr"/>
            <a:r>
              <a:rPr lang="fr-FR" sz="5669" dirty="0">
                <a:solidFill>
                  <a:schemeClr val="bg1"/>
                </a:solidFill>
              </a:rPr>
              <a:t>Entre les pentes,</a:t>
            </a:r>
          </a:p>
          <a:p>
            <a:pPr algn="ctr"/>
            <a:r>
              <a:rPr lang="fr-FR" sz="5669" dirty="0">
                <a:solidFill>
                  <a:schemeClr val="bg1"/>
                </a:solidFill>
              </a:rPr>
              <a:t>Puis se présente.</a:t>
            </a:r>
            <a:r>
              <a:rPr lang="fr-FR" sz="5669" dirty="0"/>
              <a:t>…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D2AC243-CF42-4D3C-B3BD-D0497D7DCD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9762" y="-1"/>
            <a:ext cx="8099822" cy="1079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9891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8F84B9A-E186-4D3D-9F11-A201CA4BDC68}"/>
              </a:ext>
            </a:extLst>
          </p:cNvPr>
          <p:cNvSpPr txBox="1"/>
          <p:nvPr/>
        </p:nvSpPr>
        <p:spPr>
          <a:xfrm>
            <a:off x="1199973" y="1728453"/>
            <a:ext cx="4801447" cy="729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252" b="1" dirty="0">
                <a:solidFill>
                  <a:schemeClr val="bg1"/>
                </a:solidFill>
              </a:rPr>
              <a:t>Berges et barges</a:t>
            </a:r>
          </a:p>
          <a:p>
            <a:pPr algn="ctr"/>
            <a:endParaRPr lang="fr-FR" sz="4252" dirty="0">
              <a:solidFill>
                <a:schemeClr val="bg1"/>
              </a:solidFill>
            </a:endParaRPr>
          </a:p>
          <a:p>
            <a:pPr algn="ctr"/>
            <a:endParaRPr lang="fr-FR" sz="4252" dirty="0">
              <a:solidFill>
                <a:schemeClr val="bg1"/>
              </a:solidFill>
            </a:endParaRP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On s’entiche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Sur les marges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De péniches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Sans leur charge ;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On s’y niche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Mais on triche :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La vraie barge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Passe au large.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9FDF8E3-9038-47D1-BE86-0127E66D77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933" y="793"/>
            <a:ext cx="14395592" cy="1079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9579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B69CF10-6734-4E22-BB46-1320C154053F}"/>
              </a:ext>
            </a:extLst>
          </p:cNvPr>
          <p:cNvSpPr txBox="1"/>
          <p:nvPr/>
        </p:nvSpPr>
        <p:spPr>
          <a:xfrm>
            <a:off x="1199975" y="189605"/>
            <a:ext cx="4815053" cy="1036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780" b="1" dirty="0">
                <a:solidFill>
                  <a:schemeClr val="bg1"/>
                </a:solidFill>
              </a:rPr>
              <a:t>Démarche de justice</a:t>
            </a:r>
          </a:p>
          <a:p>
            <a:pPr algn="ctr"/>
            <a:endParaRPr lang="fr-FR" sz="3150" dirty="0">
              <a:solidFill>
                <a:schemeClr val="bg1"/>
              </a:solidFill>
            </a:endParaRPr>
          </a:p>
          <a:p>
            <a:pPr algn="ctr"/>
            <a:endParaRPr lang="fr-FR" sz="3150" dirty="0">
              <a:solidFill>
                <a:schemeClr val="bg1"/>
              </a:solidFill>
            </a:endParaRPr>
          </a:p>
          <a:p>
            <a:pPr algn="ctr"/>
            <a:r>
              <a:rPr lang="fr-FR" sz="3150" dirty="0">
                <a:solidFill>
                  <a:schemeClr val="bg1"/>
                </a:solidFill>
              </a:rPr>
              <a:t>Il fallait</a:t>
            </a:r>
          </a:p>
          <a:p>
            <a:pPr algn="ctr"/>
            <a:r>
              <a:rPr lang="fr-FR" sz="3150" dirty="0">
                <a:solidFill>
                  <a:schemeClr val="bg1"/>
                </a:solidFill>
              </a:rPr>
              <a:t>- O malice -</a:t>
            </a:r>
          </a:p>
          <a:p>
            <a:pPr algn="ctr"/>
            <a:r>
              <a:rPr lang="fr-FR" sz="3150" dirty="0">
                <a:solidFill>
                  <a:schemeClr val="bg1"/>
                </a:solidFill>
              </a:rPr>
              <a:t>Au palais</a:t>
            </a:r>
          </a:p>
          <a:p>
            <a:pPr algn="ctr"/>
            <a:r>
              <a:rPr lang="fr-FR" sz="3150" dirty="0">
                <a:solidFill>
                  <a:schemeClr val="bg1"/>
                </a:solidFill>
              </a:rPr>
              <a:t>De justice</a:t>
            </a:r>
          </a:p>
          <a:p>
            <a:pPr algn="ctr"/>
            <a:r>
              <a:rPr lang="fr-FR" sz="3150" dirty="0">
                <a:solidFill>
                  <a:schemeClr val="bg1"/>
                </a:solidFill>
              </a:rPr>
              <a:t>Une voie</a:t>
            </a:r>
          </a:p>
          <a:p>
            <a:pPr algn="ctr"/>
            <a:r>
              <a:rPr lang="fr-FR" sz="3150" dirty="0">
                <a:solidFill>
                  <a:schemeClr val="bg1"/>
                </a:solidFill>
              </a:rPr>
              <a:t>Pour piétons</a:t>
            </a:r>
          </a:p>
          <a:p>
            <a:pPr algn="ctr"/>
            <a:r>
              <a:rPr lang="fr-FR" sz="3150" dirty="0">
                <a:solidFill>
                  <a:schemeClr val="bg1"/>
                </a:solidFill>
              </a:rPr>
              <a:t>D’où l’on voie</a:t>
            </a:r>
          </a:p>
          <a:p>
            <a:pPr algn="ctr"/>
            <a:r>
              <a:rPr lang="fr-FR" sz="3150" dirty="0">
                <a:solidFill>
                  <a:schemeClr val="bg1"/>
                </a:solidFill>
              </a:rPr>
              <a:t>Son fronton</a:t>
            </a:r>
          </a:p>
          <a:p>
            <a:pPr algn="ctr"/>
            <a:r>
              <a:rPr lang="fr-FR" sz="3150" dirty="0">
                <a:solidFill>
                  <a:schemeClr val="bg1"/>
                </a:solidFill>
              </a:rPr>
              <a:t>Et ses fûts…</a:t>
            </a:r>
          </a:p>
          <a:p>
            <a:pPr algn="ctr"/>
            <a:r>
              <a:rPr lang="fr-FR" sz="3150" dirty="0">
                <a:solidFill>
                  <a:schemeClr val="bg1"/>
                </a:solidFill>
              </a:rPr>
              <a:t>Et ce fut,</a:t>
            </a:r>
          </a:p>
          <a:p>
            <a:pPr algn="ctr"/>
            <a:r>
              <a:rPr lang="fr-FR" sz="3150" dirty="0">
                <a:solidFill>
                  <a:schemeClr val="bg1"/>
                </a:solidFill>
              </a:rPr>
              <a:t>Pont léger</a:t>
            </a:r>
          </a:p>
          <a:p>
            <a:pPr algn="ctr"/>
            <a:r>
              <a:rPr lang="fr-FR" sz="3150" dirty="0">
                <a:solidFill>
                  <a:schemeClr val="bg1"/>
                </a:solidFill>
              </a:rPr>
              <a:t>Allongé,</a:t>
            </a:r>
          </a:p>
          <a:p>
            <a:pPr algn="ctr"/>
            <a:r>
              <a:rPr lang="fr-FR" sz="3150" dirty="0">
                <a:solidFill>
                  <a:schemeClr val="bg1"/>
                </a:solidFill>
              </a:rPr>
              <a:t>Sauterelle</a:t>
            </a:r>
          </a:p>
          <a:p>
            <a:pPr algn="ctr"/>
            <a:r>
              <a:rPr lang="fr-FR" sz="3150" dirty="0">
                <a:solidFill>
                  <a:schemeClr val="bg1"/>
                </a:solidFill>
              </a:rPr>
              <a:t>Remarquée</a:t>
            </a:r>
          </a:p>
          <a:p>
            <a:pPr algn="ctr"/>
            <a:r>
              <a:rPr lang="fr-FR" sz="3150" dirty="0">
                <a:solidFill>
                  <a:schemeClr val="bg1"/>
                </a:solidFill>
              </a:rPr>
              <a:t>Et arquée,</a:t>
            </a:r>
          </a:p>
          <a:p>
            <a:pPr algn="ctr"/>
            <a:r>
              <a:rPr lang="fr-FR" sz="3150" dirty="0">
                <a:solidFill>
                  <a:schemeClr val="bg1"/>
                </a:solidFill>
              </a:rPr>
              <a:t>La fort belle,</a:t>
            </a:r>
          </a:p>
          <a:p>
            <a:pPr algn="ctr"/>
            <a:r>
              <a:rPr lang="fr-FR" sz="3150" dirty="0">
                <a:solidFill>
                  <a:schemeClr val="bg1"/>
                </a:solidFill>
              </a:rPr>
              <a:t>Pas si frêle,</a:t>
            </a:r>
          </a:p>
          <a:p>
            <a:pPr algn="ctr"/>
            <a:r>
              <a:rPr lang="fr-FR" sz="3150" dirty="0">
                <a:solidFill>
                  <a:schemeClr val="bg1"/>
                </a:solidFill>
              </a:rPr>
              <a:t>Passerelle.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95B6115-47BE-4077-8F21-30605B694C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002" y="-17153"/>
            <a:ext cx="14384523" cy="10782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0703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FB8B1915-6B96-4188-AF53-DF618EB681EA}"/>
              </a:ext>
            </a:extLst>
          </p:cNvPr>
          <p:cNvSpPr txBox="1"/>
          <p:nvPr/>
        </p:nvSpPr>
        <p:spPr>
          <a:xfrm>
            <a:off x="632815" y="2361224"/>
            <a:ext cx="4702397" cy="7654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780" dirty="0">
                <a:solidFill>
                  <a:schemeClr val="bg1"/>
                </a:solidFill>
              </a:rPr>
              <a:t>Deux collines</a:t>
            </a:r>
          </a:p>
          <a:p>
            <a:pPr algn="ctr"/>
            <a:r>
              <a:rPr lang="fr-FR" sz="3780" dirty="0">
                <a:solidFill>
                  <a:schemeClr val="bg1"/>
                </a:solidFill>
              </a:rPr>
              <a:t>Face à face,</a:t>
            </a:r>
          </a:p>
          <a:p>
            <a:pPr algn="ctr"/>
            <a:r>
              <a:rPr lang="fr-FR" sz="3780" dirty="0">
                <a:solidFill>
                  <a:schemeClr val="bg1"/>
                </a:solidFill>
              </a:rPr>
              <a:t>-La coquine,</a:t>
            </a:r>
          </a:p>
          <a:p>
            <a:pPr algn="ctr"/>
            <a:r>
              <a:rPr lang="fr-FR" sz="3780" dirty="0">
                <a:solidFill>
                  <a:schemeClr val="bg1"/>
                </a:solidFill>
              </a:rPr>
              <a:t>La sagace-</a:t>
            </a:r>
          </a:p>
          <a:p>
            <a:pPr algn="ctr"/>
            <a:r>
              <a:rPr lang="fr-FR" sz="3780" dirty="0">
                <a:solidFill>
                  <a:schemeClr val="bg1"/>
                </a:solidFill>
              </a:rPr>
              <a:t>Se taquinent</a:t>
            </a:r>
          </a:p>
          <a:p>
            <a:pPr algn="ctr"/>
            <a:r>
              <a:rPr lang="fr-FR" sz="3780" dirty="0">
                <a:solidFill>
                  <a:schemeClr val="bg1"/>
                </a:solidFill>
              </a:rPr>
              <a:t>Et s’agacent.</a:t>
            </a:r>
          </a:p>
          <a:p>
            <a:pPr algn="ctr"/>
            <a:endParaRPr lang="fr-FR" sz="3780" dirty="0">
              <a:solidFill>
                <a:schemeClr val="bg1"/>
              </a:solidFill>
            </a:endParaRPr>
          </a:p>
          <a:p>
            <a:pPr algn="ctr"/>
            <a:r>
              <a:rPr lang="fr-FR" sz="3780" dirty="0">
                <a:solidFill>
                  <a:schemeClr val="bg1"/>
                </a:solidFill>
              </a:rPr>
              <a:t>-Moi, Fourvière,</a:t>
            </a:r>
          </a:p>
          <a:p>
            <a:pPr algn="ctr"/>
            <a:r>
              <a:rPr lang="fr-FR" sz="3780" dirty="0">
                <a:solidFill>
                  <a:schemeClr val="bg1"/>
                </a:solidFill>
              </a:rPr>
              <a:t>Pieuse et douce,</a:t>
            </a:r>
          </a:p>
          <a:p>
            <a:pPr algn="ctr"/>
            <a:r>
              <a:rPr lang="fr-FR" sz="3780" dirty="0">
                <a:solidFill>
                  <a:schemeClr val="bg1"/>
                </a:solidFill>
              </a:rPr>
              <a:t>J’eus naguère</a:t>
            </a:r>
          </a:p>
          <a:p>
            <a:pPr algn="ctr"/>
            <a:r>
              <a:rPr lang="fr-FR" sz="3780" dirty="0">
                <a:solidFill>
                  <a:schemeClr val="bg1"/>
                </a:solidFill>
              </a:rPr>
              <a:t>Forte frousse</a:t>
            </a:r>
          </a:p>
          <a:p>
            <a:pPr algn="ctr"/>
            <a:r>
              <a:rPr lang="fr-FR" sz="3780" dirty="0">
                <a:solidFill>
                  <a:schemeClr val="bg1"/>
                </a:solidFill>
              </a:rPr>
              <a:t>Des colères</a:t>
            </a:r>
          </a:p>
          <a:p>
            <a:pPr algn="ctr"/>
            <a:r>
              <a:rPr lang="fr-FR" sz="3780" dirty="0">
                <a:solidFill>
                  <a:schemeClr val="bg1"/>
                </a:solidFill>
              </a:rPr>
              <a:t>De Croix Rousse.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081AEFB-6A90-457C-96FF-486FA9CC0CD6}"/>
              </a:ext>
            </a:extLst>
          </p:cNvPr>
          <p:cNvSpPr txBox="1"/>
          <p:nvPr/>
        </p:nvSpPr>
        <p:spPr>
          <a:xfrm>
            <a:off x="5335212" y="2361224"/>
            <a:ext cx="4897388" cy="7654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780" dirty="0">
                <a:solidFill>
                  <a:schemeClr val="bg1"/>
                </a:solidFill>
              </a:rPr>
              <a:t>-Qui ne voit</a:t>
            </a:r>
          </a:p>
          <a:p>
            <a:pPr algn="ctr"/>
            <a:r>
              <a:rPr lang="fr-FR" sz="3780" dirty="0">
                <a:solidFill>
                  <a:schemeClr val="bg1"/>
                </a:solidFill>
              </a:rPr>
              <a:t>Que Fourvière</a:t>
            </a:r>
          </a:p>
          <a:p>
            <a:pPr algn="ctr"/>
            <a:r>
              <a:rPr lang="fr-FR" sz="3780" dirty="0">
                <a:solidFill>
                  <a:schemeClr val="bg1"/>
                </a:solidFill>
              </a:rPr>
              <a:t>Se fourvoie</a:t>
            </a:r>
          </a:p>
          <a:p>
            <a:pPr algn="ctr"/>
            <a:r>
              <a:rPr lang="fr-FR" sz="3780" dirty="0">
                <a:solidFill>
                  <a:schemeClr val="bg1"/>
                </a:solidFill>
              </a:rPr>
              <a:t>En prières</a:t>
            </a:r>
          </a:p>
          <a:p>
            <a:pPr algn="ctr"/>
            <a:r>
              <a:rPr lang="fr-FR" sz="3780" dirty="0">
                <a:solidFill>
                  <a:schemeClr val="bg1"/>
                </a:solidFill>
              </a:rPr>
              <a:t>Et parfois</a:t>
            </a:r>
          </a:p>
          <a:p>
            <a:pPr algn="ctr"/>
            <a:r>
              <a:rPr lang="fr-FR" sz="3780" dirty="0">
                <a:solidFill>
                  <a:schemeClr val="bg1"/>
                </a:solidFill>
              </a:rPr>
              <a:t>Fait sa fière ?</a:t>
            </a:r>
          </a:p>
          <a:p>
            <a:pPr algn="ctr"/>
            <a:endParaRPr lang="fr-FR" sz="3780" dirty="0">
              <a:solidFill>
                <a:schemeClr val="bg1"/>
              </a:solidFill>
            </a:endParaRPr>
          </a:p>
          <a:p>
            <a:pPr algn="ctr"/>
            <a:r>
              <a:rPr lang="fr-FR" sz="3780" dirty="0">
                <a:solidFill>
                  <a:schemeClr val="bg1"/>
                </a:solidFill>
              </a:rPr>
              <a:t>Deux copines</a:t>
            </a:r>
          </a:p>
          <a:p>
            <a:pPr algn="ctr"/>
            <a:r>
              <a:rPr lang="fr-FR" sz="3780" dirty="0">
                <a:solidFill>
                  <a:schemeClr val="bg1"/>
                </a:solidFill>
              </a:rPr>
              <a:t>Qui dépassent,</a:t>
            </a:r>
          </a:p>
          <a:p>
            <a:pPr algn="ctr"/>
            <a:r>
              <a:rPr lang="fr-FR" sz="3780" dirty="0">
                <a:solidFill>
                  <a:schemeClr val="bg1"/>
                </a:solidFill>
              </a:rPr>
              <a:t>Nous dominent</a:t>
            </a:r>
          </a:p>
          <a:p>
            <a:pPr algn="ctr"/>
            <a:r>
              <a:rPr lang="fr-FR" sz="3780" dirty="0">
                <a:solidFill>
                  <a:schemeClr val="bg1"/>
                </a:solidFill>
              </a:rPr>
              <a:t>De leur masse,</a:t>
            </a:r>
          </a:p>
          <a:p>
            <a:pPr algn="ctr"/>
            <a:r>
              <a:rPr lang="fr-FR" sz="3780" dirty="0">
                <a:solidFill>
                  <a:schemeClr val="bg1"/>
                </a:solidFill>
              </a:rPr>
              <a:t>Se débinent</a:t>
            </a:r>
          </a:p>
          <a:p>
            <a:pPr algn="ctr"/>
            <a:r>
              <a:rPr lang="fr-FR" sz="3780" dirty="0">
                <a:solidFill>
                  <a:schemeClr val="bg1"/>
                </a:solidFill>
              </a:rPr>
              <a:t>Puis s’embrassent.</a:t>
            </a:r>
            <a:r>
              <a:rPr lang="fr-FR" sz="3780" dirty="0"/>
              <a:t>t.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164A51A-86E4-48B0-82DF-B83B9016C6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9763" y="-1"/>
            <a:ext cx="8097433" cy="1079976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824877E-6AE2-498B-B89C-7701907AA051}"/>
              </a:ext>
            </a:extLst>
          </p:cNvPr>
          <p:cNvSpPr txBox="1"/>
          <p:nvPr/>
        </p:nvSpPr>
        <p:spPr>
          <a:xfrm>
            <a:off x="0" y="562487"/>
            <a:ext cx="10799763" cy="867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039" b="1" dirty="0">
                <a:solidFill>
                  <a:schemeClr val="bg1"/>
                </a:solidFill>
              </a:rPr>
              <a:t>La guerre micro-collines</a:t>
            </a:r>
          </a:p>
        </p:txBody>
      </p:sp>
    </p:spTree>
    <p:extLst>
      <p:ext uri="{BB962C8B-B14F-4D97-AF65-F5344CB8AC3E}">
        <p14:creationId xmlns:p14="http://schemas.microsoft.com/office/powerpoint/2010/main" val="25980742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A3BC9EA9-1E8C-4842-A42C-60482130A870}"/>
              </a:ext>
            </a:extLst>
          </p:cNvPr>
          <p:cNvSpPr txBox="1"/>
          <p:nvPr/>
        </p:nvSpPr>
        <p:spPr>
          <a:xfrm>
            <a:off x="1" y="577346"/>
            <a:ext cx="7179429" cy="9253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252" b="1" dirty="0">
                <a:solidFill>
                  <a:schemeClr val="bg1"/>
                </a:solidFill>
              </a:rPr>
              <a:t>Fourmilière </a:t>
            </a:r>
          </a:p>
          <a:p>
            <a:pPr algn="ctr"/>
            <a:r>
              <a:rPr lang="fr-FR" sz="4252" b="1" dirty="0">
                <a:solidFill>
                  <a:schemeClr val="bg1"/>
                </a:solidFill>
              </a:rPr>
              <a:t>sous Fourvière</a:t>
            </a:r>
          </a:p>
          <a:p>
            <a:pPr algn="ctr"/>
            <a:endParaRPr lang="fr-FR" sz="4252" dirty="0">
              <a:solidFill>
                <a:schemeClr val="bg1"/>
              </a:solidFill>
            </a:endParaRPr>
          </a:p>
          <a:p>
            <a:pPr algn="ctr"/>
            <a:endParaRPr lang="fr-FR" sz="4252" dirty="0">
              <a:solidFill>
                <a:schemeClr val="bg1"/>
              </a:solidFill>
            </a:endParaRP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Des milliers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D’ouvriers,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Par leurs mines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Et turbines,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Ont vrillé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La colline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Oui, ouvert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Dans Fourvière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Deux trous d’air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De gruyère.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EDF2588-42E1-45CA-83BF-068394E302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430" y="-12312"/>
            <a:ext cx="14420095" cy="1081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2040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91667F2-C1E6-4F2C-B2C8-E7D85E6BF97A}"/>
              </a:ext>
            </a:extLst>
          </p:cNvPr>
          <p:cNvSpPr txBox="1"/>
          <p:nvPr/>
        </p:nvSpPr>
        <p:spPr>
          <a:xfrm>
            <a:off x="1199974" y="1074141"/>
            <a:ext cx="4802416" cy="8598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252" b="1" dirty="0">
                <a:solidFill>
                  <a:schemeClr val="bg1"/>
                </a:solidFill>
              </a:rPr>
              <a:t>Ecrivain de haut vol</a:t>
            </a:r>
          </a:p>
          <a:p>
            <a:pPr algn="ctr"/>
            <a:endParaRPr lang="fr-FR" sz="4252" dirty="0">
              <a:solidFill>
                <a:schemeClr val="bg1"/>
              </a:solidFill>
            </a:endParaRPr>
          </a:p>
          <a:p>
            <a:pPr algn="ctr"/>
            <a:endParaRPr lang="fr-FR" sz="4252" dirty="0">
              <a:solidFill>
                <a:schemeClr val="bg1"/>
              </a:solidFill>
            </a:endParaRP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Rêvant d’avion,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Un fils de Lyon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Exulte, écrit,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Trace un dessin :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Son nom est Saint-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Exupéry.</a:t>
            </a:r>
            <a:br>
              <a:rPr lang="fr-FR" sz="4252" dirty="0">
                <a:solidFill>
                  <a:schemeClr val="bg1"/>
                </a:solidFill>
              </a:rPr>
            </a:br>
            <a:r>
              <a:rPr lang="fr-FR" sz="4252" dirty="0">
                <a:solidFill>
                  <a:schemeClr val="bg1"/>
                </a:solidFill>
              </a:rPr>
              <a:t>Pense à ce prince 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Dans sa province,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Songe à cet as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A </a:t>
            </a:r>
            <a:r>
              <a:rPr lang="fr-FR" sz="4252" dirty="0" err="1">
                <a:solidFill>
                  <a:schemeClr val="bg1"/>
                </a:solidFill>
              </a:rPr>
              <a:t>Satolas</a:t>
            </a:r>
            <a:r>
              <a:rPr lang="fr-FR" sz="4252" dirty="0">
                <a:solidFill>
                  <a:schemeClr val="bg1"/>
                </a:solidFill>
              </a:rPr>
              <a:t> !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07EE31F-D091-9941-B152-ABEBD0EFE7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651" y="793"/>
            <a:ext cx="14399683" cy="1079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3306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7D25CFD-C612-4198-AAFE-0286D060CCCA}"/>
              </a:ext>
            </a:extLst>
          </p:cNvPr>
          <p:cNvSpPr txBox="1"/>
          <p:nvPr/>
        </p:nvSpPr>
        <p:spPr>
          <a:xfrm>
            <a:off x="0" y="1401297"/>
            <a:ext cx="10799761" cy="7944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669" b="1" dirty="0">
                <a:solidFill>
                  <a:schemeClr val="bg1"/>
                </a:solidFill>
              </a:rPr>
              <a:t>Fissa par la ficelle</a:t>
            </a:r>
          </a:p>
          <a:p>
            <a:pPr algn="ctr"/>
            <a:endParaRPr lang="fr-FR" sz="5669" dirty="0">
              <a:solidFill>
                <a:schemeClr val="bg1"/>
              </a:solidFill>
            </a:endParaRPr>
          </a:p>
          <a:p>
            <a:pPr algn="ctr"/>
            <a:endParaRPr lang="fr-FR" sz="5669" dirty="0">
              <a:solidFill>
                <a:schemeClr val="bg1"/>
              </a:solidFill>
            </a:endParaRPr>
          </a:p>
          <a:p>
            <a:pPr algn="ctr"/>
            <a:r>
              <a:rPr lang="fr-FR" sz="5669" dirty="0">
                <a:solidFill>
                  <a:schemeClr val="bg1"/>
                </a:solidFill>
              </a:rPr>
              <a:t>Funiculaire</a:t>
            </a:r>
          </a:p>
          <a:p>
            <a:pPr algn="ctr"/>
            <a:r>
              <a:rPr lang="fr-FR" sz="5669" dirty="0">
                <a:solidFill>
                  <a:schemeClr val="bg1"/>
                </a:solidFill>
              </a:rPr>
              <a:t>Est la cabine</a:t>
            </a:r>
          </a:p>
          <a:p>
            <a:pPr algn="ctr"/>
            <a:r>
              <a:rPr lang="fr-FR" sz="5669" dirty="0">
                <a:solidFill>
                  <a:schemeClr val="bg1"/>
                </a:solidFill>
              </a:rPr>
              <a:t>Rectangulaire</a:t>
            </a:r>
          </a:p>
          <a:p>
            <a:pPr algn="ctr"/>
            <a:r>
              <a:rPr lang="fr-FR" sz="5669" dirty="0">
                <a:solidFill>
                  <a:schemeClr val="bg1"/>
                </a:solidFill>
              </a:rPr>
              <a:t>Qui se débine</a:t>
            </a:r>
          </a:p>
          <a:p>
            <a:pPr algn="ctr"/>
            <a:r>
              <a:rPr lang="fr-FR" sz="5669" dirty="0">
                <a:solidFill>
                  <a:schemeClr val="bg1"/>
                </a:solidFill>
              </a:rPr>
              <a:t>Et file en l’air</a:t>
            </a:r>
          </a:p>
          <a:p>
            <a:pPr algn="ctr"/>
            <a:r>
              <a:rPr lang="fr-FR" sz="5669" dirty="0">
                <a:solidFill>
                  <a:schemeClr val="bg1"/>
                </a:solidFill>
              </a:rPr>
              <a:t>Vers la colline.</a:t>
            </a:r>
            <a:r>
              <a:rPr lang="fr-FR" sz="5669" dirty="0"/>
              <a:t>.</a:t>
            </a:r>
          </a:p>
        </p:txBody>
      </p:sp>
      <p:pic>
        <p:nvPicPr>
          <p:cNvPr id="3" name="Image 2" descr="Une image contenant texte, bâtiment, extérieur, rue&#10;&#10;Description générée automatiquement">
            <a:extLst>
              <a:ext uri="{FF2B5EF4-FFF2-40B4-BE49-F238E27FC236}">
                <a16:creationId xmlns:a16="http://schemas.microsoft.com/office/drawing/2014/main" id="{7EC61A63-F8F3-42A8-A300-19803991CA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9763" y="-1"/>
            <a:ext cx="8100897" cy="1079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5688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84F2409-D45B-43A4-A7AD-65C428ACB4EA}"/>
              </a:ext>
            </a:extLst>
          </p:cNvPr>
          <p:cNvSpPr txBox="1"/>
          <p:nvPr/>
        </p:nvSpPr>
        <p:spPr>
          <a:xfrm>
            <a:off x="1199974" y="1709963"/>
            <a:ext cx="4759897" cy="729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252" b="1" dirty="0">
                <a:solidFill>
                  <a:schemeClr val="bg1"/>
                </a:solidFill>
              </a:rPr>
              <a:t>Haute antique</a:t>
            </a:r>
          </a:p>
          <a:p>
            <a:pPr algn="ctr"/>
            <a:endParaRPr lang="fr-FR" sz="4252" dirty="0">
              <a:solidFill>
                <a:schemeClr val="bg1"/>
              </a:solidFill>
            </a:endParaRPr>
          </a:p>
          <a:p>
            <a:pPr algn="ctr"/>
            <a:endParaRPr lang="fr-FR" sz="4252" dirty="0">
              <a:solidFill>
                <a:schemeClr val="bg1"/>
              </a:solidFill>
            </a:endParaRP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Pérenne,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La reine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Des ruines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Romaines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Domine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La plaine,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Domaine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Moderne.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F2F5A08-E7E7-4C37-8913-35AAAE7801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876" y="-44851"/>
            <a:ext cx="14499649" cy="10844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8727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B022DCB-2E3B-4499-B87F-0D123567F05A}"/>
              </a:ext>
            </a:extLst>
          </p:cNvPr>
          <p:cNvSpPr txBox="1"/>
          <p:nvPr/>
        </p:nvSpPr>
        <p:spPr>
          <a:xfrm>
            <a:off x="1" y="1692103"/>
            <a:ext cx="5475180" cy="7363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150" b="1" dirty="0">
                <a:solidFill>
                  <a:schemeClr val="bg1"/>
                </a:solidFill>
              </a:rPr>
              <a:t>Babel-</a:t>
            </a:r>
            <a:r>
              <a:rPr lang="fr-FR" sz="3150" b="1" dirty="0" err="1">
                <a:solidFill>
                  <a:schemeClr val="bg1"/>
                </a:solidFill>
              </a:rPr>
              <a:t>védère</a:t>
            </a:r>
            <a:endParaRPr lang="fr-FR" sz="3150" b="1" dirty="0">
              <a:solidFill>
                <a:schemeClr val="bg1"/>
              </a:solidFill>
            </a:endParaRPr>
          </a:p>
          <a:p>
            <a:pPr algn="ctr"/>
            <a:endParaRPr lang="fr-FR" sz="3150" dirty="0">
              <a:solidFill>
                <a:schemeClr val="bg1"/>
              </a:solidFill>
            </a:endParaRPr>
          </a:p>
          <a:p>
            <a:pPr algn="ctr"/>
            <a:endParaRPr lang="fr-FR" sz="3150" dirty="0">
              <a:solidFill>
                <a:schemeClr val="bg1"/>
              </a:solidFill>
            </a:endParaRPr>
          </a:p>
          <a:p>
            <a:pPr algn="ctr"/>
            <a:r>
              <a:rPr lang="fr-FR" sz="3150" dirty="0">
                <a:solidFill>
                  <a:schemeClr val="bg1"/>
                </a:solidFill>
              </a:rPr>
              <a:t>Sur Fourvière</a:t>
            </a:r>
          </a:p>
          <a:p>
            <a:pPr algn="ctr"/>
            <a:r>
              <a:rPr lang="fr-FR" sz="3150" dirty="0">
                <a:solidFill>
                  <a:schemeClr val="bg1"/>
                </a:solidFill>
              </a:rPr>
              <a:t>Rivalisent</a:t>
            </a:r>
          </a:p>
          <a:p>
            <a:pPr algn="ctr"/>
            <a:r>
              <a:rPr lang="fr-FR" sz="3150" dirty="0">
                <a:solidFill>
                  <a:schemeClr val="bg1"/>
                </a:solidFill>
              </a:rPr>
              <a:t>-Sœur et frère-</a:t>
            </a:r>
          </a:p>
          <a:p>
            <a:pPr algn="ctr"/>
            <a:r>
              <a:rPr lang="fr-FR" sz="3150" dirty="0">
                <a:solidFill>
                  <a:schemeClr val="bg1"/>
                </a:solidFill>
              </a:rPr>
              <a:t>Une église</a:t>
            </a:r>
          </a:p>
          <a:p>
            <a:pPr algn="ctr"/>
            <a:r>
              <a:rPr lang="fr-FR" sz="3150" dirty="0">
                <a:solidFill>
                  <a:schemeClr val="bg1"/>
                </a:solidFill>
              </a:rPr>
              <a:t>Et la tour</a:t>
            </a:r>
          </a:p>
          <a:p>
            <a:pPr algn="ctr"/>
            <a:r>
              <a:rPr lang="fr-FR" sz="3150" dirty="0">
                <a:solidFill>
                  <a:schemeClr val="bg1"/>
                </a:solidFill>
              </a:rPr>
              <a:t>Métallique</a:t>
            </a:r>
          </a:p>
          <a:p>
            <a:pPr algn="ctr"/>
            <a:r>
              <a:rPr lang="fr-FR" sz="3150" dirty="0">
                <a:solidFill>
                  <a:schemeClr val="bg1"/>
                </a:solidFill>
              </a:rPr>
              <a:t>Bâtie pour</a:t>
            </a:r>
          </a:p>
          <a:p>
            <a:pPr algn="ctr"/>
            <a:r>
              <a:rPr lang="fr-FR" sz="3150" dirty="0">
                <a:solidFill>
                  <a:schemeClr val="bg1"/>
                </a:solidFill>
              </a:rPr>
              <a:t>Les laïques.</a:t>
            </a:r>
            <a:br>
              <a:rPr lang="fr-FR" sz="3150" dirty="0">
                <a:solidFill>
                  <a:schemeClr val="bg1"/>
                </a:solidFill>
              </a:rPr>
            </a:br>
            <a:r>
              <a:rPr lang="fr-FR" sz="3150" dirty="0">
                <a:solidFill>
                  <a:schemeClr val="bg1"/>
                </a:solidFill>
              </a:rPr>
              <a:t>L’une est fière</a:t>
            </a:r>
          </a:p>
          <a:p>
            <a:pPr algn="ctr"/>
            <a:r>
              <a:rPr lang="fr-FR" sz="3150" dirty="0">
                <a:solidFill>
                  <a:schemeClr val="bg1"/>
                </a:solidFill>
              </a:rPr>
              <a:t>Catholique,</a:t>
            </a:r>
          </a:p>
          <a:p>
            <a:pPr algn="ctr"/>
            <a:r>
              <a:rPr lang="fr-FR" sz="3150" dirty="0">
                <a:solidFill>
                  <a:schemeClr val="bg1"/>
                </a:solidFill>
              </a:rPr>
              <a:t>L’autre en fer…</a:t>
            </a:r>
          </a:p>
          <a:p>
            <a:pPr algn="ctr"/>
            <a:r>
              <a:rPr lang="fr-FR" sz="3150" dirty="0">
                <a:solidFill>
                  <a:schemeClr val="bg1"/>
                </a:solidFill>
              </a:rPr>
              <a:t>Diabolique ?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3BAC689-742E-4BB9-8EBD-347E10FC5E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181" y="823885"/>
            <a:ext cx="15289800" cy="9093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1211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1DF96B4D-E74C-4D39-907B-BE95F221D3F0}"/>
              </a:ext>
            </a:extLst>
          </p:cNvPr>
          <p:cNvSpPr txBox="1"/>
          <p:nvPr/>
        </p:nvSpPr>
        <p:spPr>
          <a:xfrm>
            <a:off x="0" y="1394420"/>
            <a:ext cx="10799761" cy="7944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669" b="1" dirty="0">
                <a:solidFill>
                  <a:schemeClr val="bg1"/>
                </a:solidFill>
              </a:rPr>
              <a:t>Mine éminente</a:t>
            </a:r>
          </a:p>
          <a:p>
            <a:pPr algn="ctr"/>
            <a:endParaRPr lang="fr-FR" sz="5669" dirty="0">
              <a:solidFill>
                <a:schemeClr val="bg1"/>
              </a:solidFill>
            </a:endParaRPr>
          </a:p>
          <a:p>
            <a:pPr algn="ctr"/>
            <a:endParaRPr lang="fr-FR" sz="5669" dirty="0">
              <a:solidFill>
                <a:schemeClr val="bg1"/>
              </a:solidFill>
            </a:endParaRPr>
          </a:p>
          <a:p>
            <a:pPr algn="ctr"/>
            <a:r>
              <a:rPr lang="fr-FR" sz="5669" dirty="0">
                <a:solidFill>
                  <a:schemeClr val="bg1"/>
                </a:solidFill>
              </a:rPr>
              <a:t>Silo ?</a:t>
            </a:r>
          </a:p>
          <a:p>
            <a:pPr algn="ctr"/>
            <a:r>
              <a:rPr lang="fr-FR" sz="5669" dirty="0">
                <a:solidFill>
                  <a:schemeClr val="bg1"/>
                </a:solidFill>
              </a:rPr>
              <a:t>Stylo ?</a:t>
            </a:r>
          </a:p>
          <a:p>
            <a:pPr algn="ctr"/>
            <a:r>
              <a:rPr lang="fr-FR" sz="5669" dirty="0">
                <a:solidFill>
                  <a:schemeClr val="bg1"/>
                </a:solidFill>
              </a:rPr>
              <a:t>Ou dard,</a:t>
            </a:r>
          </a:p>
          <a:p>
            <a:pPr algn="ctr"/>
            <a:r>
              <a:rPr lang="fr-FR" sz="5669" dirty="0">
                <a:solidFill>
                  <a:schemeClr val="bg1"/>
                </a:solidFill>
              </a:rPr>
              <a:t>Pieu</a:t>
            </a:r>
          </a:p>
          <a:p>
            <a:pPr algn="ctr"/>
            <a:r>
              <a:rPr lang="fr-FR" sz="5669" dirty="0">
                <a:solidFill>
                  <a:schemeClr val="bg1"/>
                </a:solidFill>
              </a:rPr>
              <a:t>De Part-</a:t>
            </a:r>
          </a:p>
          <a:p>
            <a:pPr algn="ctr"/>
            <a:r>
              <a:rPr lang="fr-FR" sz="5669" dirty="0">
                <a:solidFill>
                  <a:schemeClr val="bg1"/>
                </a:solidFill>
              </a:rPr>
              <a:t>Dieu ?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BB22383-7FC1-41AB-B12B-B18E4A249D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9760" y="-11876"/>
            <a:ext cx="8107324" cy="10809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5127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C93029E5-4752-4605-90C7-9D5D513CC8D9}"/>
              </a:ext>
            </a:extLst>
          </p:cNvPr>
          <p:cNvSpPr txBox="1"/>
          <p:nvPr/>
        </p:nvSpPr>
        <p:spPr>
          <a:xfrm>
            <a:off x="0" y="577346"/>
            <a:ext cx="10799761" cy="9591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9" b="1" dirty="0">
                <a:solidFill>
                  <a:schemeClr val="bg1"/>
                </a:solidFill>
              </a:rPr>
              <a:t>Pyramides déguisées</a:t>
            </a:r>
          </a:p>
          <a:p>
            <a:pPr algn="ctr"/>
            <a:endParaRPr lang="fr-FR" sz="4409" dirty="0">
              <a:solidFill>
                <a:schemeClr val="bg1"/>
              </a:solidFill>
            </a:endParaRPr>
          </a:p>
          <a:p>
            <a:pPr algn="ctr"/>
            <a:r>
              <a:rPr lang="fr-FR" sz="4409" dirty="0">
                <a:solidFill>
                  <a:schemeClr val="bg1"/>
                </a:solidFill>
              </a:rPr>
              <a:t>Traits aiguisés</a:t>
            </a:r>
          </a:p>
          <a:p>
            <a:pPr algn="ctr"/>
            <a:r>
              <a:rPr lang="fr-FR" sz="4409" dirty="0">
                <a:solidFill>
                  <a:schemeClr val="bg1"/>
                </a:solidFill>
              </a:rPr>
              <a:t>Pour attiser</a:t>
            </a:r>
          </a:p>
          <a:p>
            <a:pPr algn="ctr"/>
            <a:r>
              <a:rPr lang="fr-FR" sz="4409" dirty="0">
                <a:solidFill>
                  <a:schemeClr val="bg1"/>
                </a:solidFill>
              </a:rPr>
              <a:t>L’azur limpide,</a:t>
            </a:r>
          </a:p>
          <a:p>
            <a:pPr algn="ctr"/>
            <a:r>
              <a:rPr lang="fr-FR" sz="4409" dirty="0">
                <a:solidFill>
                  <a:schemeClr val="bg1"/>
                </a:solidFill>
              </a:rPr>
              <a:t>Deux pyramides</a:t>
            </a:r>
          </a:p>
          <a:p>
            <a:pPr algn="ctr"/>
            <a:r>
              <a:rPr lang="fr-FR" sz="4409" dirty="0">
                <a:solidFill>
                  <a:schemeClr val="bg1"/>
                </a:solidFill>
              </a:rPr>
              <a:t>Acrobatiques,</a:t>
            </a:r>
          </a:p>
          <a:p>
            <a:pPr algn="ctr"/>
            <a:r>
              <a:rPr lang="fr-FR" sz="4409" dirty="0">
                <a:solidFill>
                  <a:schemeClr val="bg1"/>
                </a:solidFill>
              </a:rPr>
              <a:t>L’une de brique</a:t>
            </a:r>
          </a:p>
          <a:p>
            <a:pPr algn="ctr"/>
            <a:r>
              <a:rPr lang="fr-FR" sz="4409" dirty="0">
                <a:solidFill>
                  <a:schemeClr val="bg1"/>
                </a:solidFill>
              </a:rPr>
              <a:t>(Mais pas de broc ),</a:t>
            </a:r>
          </a:p>
          <a:p>
            <a:pPr algn="ctr"/>
            <a:r>
              <a:rPr lang="fr-FR" sz="4409" dirty="0">
                <a:solidFill>
                  <a:schemeClr val="bg1"/>
                </a:solidFill>
              </a:rPr>
              <a:t>L’autre de roc,</a:t>
            </a:r>
          </a:p>
          <a:p>
            <a:pPr algn="ctr"/>
            <a:r>
              <a:rPr lang="fr-FR" sz="4409" dirty="0">
                <a:solidFill>
                  <a:schemeClr val="bg1"/>
                </a:solidFill>
              </a:rPr>
              <a:t>Dards singuliers</a:t>
            </a:r>
          </a:p>
          <a:p>
            <a:pPr algn="ctr"/>
            <a:r>
              <a:rPr lang="fr-FR" sz="4409" dirty="0">
                <a:solidFill>
                  <a:schemeClr val="bg1"/>
                </a:solidFill>
              </a:rPr>
              <a:t>Percés de brèches,</a:t>
            </a:r>
          </a:p>
          <a:p>
            <a:pPr algn="ctr"/>
            <a:r>
              <a:rPr lang="fr-FR" sz="4409" dirty="0">
                <a:solidFill>
                  <a:schemeClr val="bg1"/>
                </a:solidFill>
              </a:rPr>
              <a:t>Forment les flèches</a:t>
            </a:r>
          </a:p>
          <a:p>
            <a:pPr algn="ctr"/>
            <a:r>
              <a:rPr lang="fr-FR" sz="4409" dirty="0">
                <a:solidFill>
                  <a:schemeClr val="bg1"/>
                </a:solidFill>
              </a:rPr>
              <a:t>De </a:t>
            </a:r>
            <a:r>
              <a:rPr lang="fr-FR" sz="4409" dirty="0" err="1">
                <a:solidFill>
                  <a:schemeClr val="bg1"/>
                </a:solidFill>
              </a:rPr>
              <a:t>Saint-Nizier</a:t>
            </a:r>
            <a:r>
              <a:rPr lang="fr-FR" sz="4409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054E07B-8F93-F54E-BDA2-5D4CF55B71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9762" y="-1"/>
            <a:ext cx="7319839" cy="1079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7358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53D358A-3BEC-4863-ACE4-2131CA2681AB}"/>
              </a:ext>
            </a:extLst>
          </p:cNvPr>
          <p:cNvSpPr txBox="1"/>
          <p:nvPr/>
        </p:nvSpPr>
        <p:spPr>
          <a:xfrm>
            <a:off x="1199973" y="1074140"/>
            <a:ext cx="4798921" cy="8598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252" b="1" dirty="0">
                <a:solidFill>
                  <a:schemeClr val="bg1"/>
                </a:solidFill>
              </a:rPr>
              <a:t>Labé, l’abbé</a:t>
            </a:r>
          </a:p>
          <a:p>
            <a:pPr algn="ctr"/>
            <a:endParaRPr lang="fr-FR" sz="4252" dirty="0">
              <a:solidFill>
                <a:schemeClr val="bg1"/>
              </a:solidFill>
            </a:endParaRPr>
          </a:p>
          <a:p>
            <a:pPr algn="ctr"/>
            <a:endParaRPr lang="fr-FR" sz="4252" dirty="0">
              <a:solidFill>
                <a:schemeClr val="bg1"/>
              </a:solidFill>
            </a:endParaRP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« La Cordière »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- Poétesse -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Et </a:t>
            </a:r>
            <a:r>
              <a:rPr lang="fr-FR" sz="4252" dirty="0" err="1">
                <a:solidFill>
                  <a:schemeClr val="bg1"/>
                </a:solidFill>
              </a:rPr>
              <a:t>Grouès</a:t>
            </a:r>
            <a:endParaRPr lang="fr-FR" sz="4252" dirty="0">
              <a:solidFill>
                <a:schemeClr val="bg1"/>
              </a:solidFill>
            </a:endParaRP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- L’abbé Pierre -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Ont label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De lyonnais ;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Louise, belle,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Etonnait.</a:t>
            </a:r>
            <a:br>
              <a:rPr lang="fr-FR" sz="4252" dirty="0">
                <a:solidFill>
                  <a:schemeClr val="bg1"/>
                </a:solidFill>
              </a:rPr>
            </a:br>
            <a:r>
              <a:rPr lang="fr-FR" sz="4252" dirty="0">
                <a:solidFill>
                  <a:schemeClr val="bg1"/>
                </a:solidFill>
              </a:rPr>
              <a:t>Lui, rebelle,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Détonnait.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54B6799-32A2-4011-BE59-2FC4B16703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868" y="2315"/>
            <a:ext cx="14400657" cy="10797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376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6B22C404-E1EA-4E06-895D-6F11E126C510}"/>
              </a:ext>
            </a:extLst>
          </p:cNvPr>
          <p:cNvSpPr txBox="1"/>
          <p:nvPr/>
        </p:nvSpPr>
        <p:spPr>
          <a:xfrm>
            <a:off x="1199973" y="1292244"/>
            <a:ext cx="4799891" cy="8162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669" dirty="0">
                <a:solidFill>
                  <a:srgbClr val="FF0000"/>
                </a:solidFill>
              </a:rPr>
              <a:t> </a:t>
            </a:r>
            <a:r>
              <a:rPr lang="fr-FR" sz="4252" b="1" dirty="0">
                <a:solidFill>
                  <a:schemeClr val="bg1"/>
                </a:solidFill>
              </a:rPr>
              <a:t>Ses restaurants</a:t>
            </a:r>
          </a:p>
          <a:p>
            <a:pPr algn="ctr"/>
            <a:r>
              <a:rPr lang="fr-FR" sz="4252" b="1" dirty="0">
                <a:solidFill>
                  <a:schemeClr val="bg1"/>
                </a:solidFill>
              </a:rPr>
              <a:t> sortent du rang</a:t>
            </a:r>
          </a:p>
          <a:p>
            <a:pPr algn="ctr"/>
            <a:endParaRPr lang="fr-FR" sz="4252" dirty="0">
              <a:solidFill>
                <a:schemeClr val="bg1"/>
              </a:solidFill>
            </a:endParaRPr>
          </a:p>
          <a:p>
            <a:pPr algn="ctr"/>
            <a:endParaRPr lang="fr-FR" sz="4252" dirty="0">
              <a:solidFill>
                <a:schemeClr val="bg1"/>
              </a:solidFill>
            </a:endParaRP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Lyon, non point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Capitale,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Néanmoins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Cardinale,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Est le pôle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Sans égal,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Où la Gaule 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Se régale.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41CBEC4-77D3-4DCD-9DE4-C9DC0E164E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99839" y="0"/>
            <a:ext cx="14399686" cy="1079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0474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A2F8FEF-B63A-437E-90C1-A2BC9424A43E}"/>
              </a:ext>
            </a:extLst>
          </p:cNvPr>
          <p:cNvSpPr txBox="1"/>
          <p:nvPr/>
        </p:nvSpPr>
        <p:spPr>
          <a:xfrm>
            <a:off x="1" y="965087"/>
            <a:ext cx="10799762" cy="8816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669" b="1" dirty="0">
                <a:solidFill>
                  <a:schemeClr val="bg1"/>
                </a:solidFill>
              </a:rPr>
              <a:t>Un bon goût</a:t>
            </a:r>
          </a:p>
          <a:p>
            <a:pPr algn="ctr"/>
            <a:r>
              <a:rPr lang="fr-FR" sz="5669" b="1" dirty="0">
                <a:solidFill>
                  <a:schemeClr val="bg1"/>
                </a:solidFill>
              </a:rPr>
              <a:t> de bouchon</a:t>
            </a:r>
          </a:p>
          <a:p>
            <a:pPr algn="ctr"/>
            <a:endParaRPr lang="fr-FR" sz="5669" dirty="0">
              <a:solidFill>
                <a:schemeClr val="bg1"/>
              </a:solidFill>
            </a:endParaRPr>
          </a:p>
          <a:p>
            <a:pPr algn="ctr"/>
            <a:endParaRPr lang="fr-FR" sz="5669" dirty="0">
              <a:solidFill>
                <a:schemeClr val="bg1"/>
              </a:solidFill>
            </a:endParaRPr>
          </a:p>
          <a:p>
            <a:pPr algn="ctr"/>
            <a:r>
              <a:rPr lang="fr-FR" sz="5669" dirty="0">
                <a:solidFill>
                  <a:schemeClr val="bg1"/>
                </a:solidFill>
              </a:rPr>
              <a:t>N’endimanchons</a:t>
            </a:r>
          </a:p>
          <a:p>
            <a:pPr algn="ctr"/>
            <a:r>
              <a:rPr lang="fr-FR" sz="5669" dirty="0">
                <a:solidFill>
                  <a:schemeClr val="bg1"/>
                </a:solidFill>
              </a:rPr>
              <a:t>Pas le mâchon</a:t>
            </a:r>
          </a:p>
          <a:p>
            <a:pPr algn="ctr"/>
            <a:r>
              <a:rPr lang="fr-FR" sz="5669" dirty="0">
                <a:solidFill>
                  <a:schemeClr val="bg1"/>
                </a:solidFill>
              </a:rPr>
              <a:t>Où un manchon</a:t>
            </a:r>
          </a:p>
          <a:p>
            <a:pPr algn="ctr"/>
            <a:r>
              <a:rPr lang="fr-FR" sz="5669" dirty="0">
                <a:solidFill>
                  <a:schemeClr val="bg1"/>
                </a:solidFill>
              </a:rPr>
              <a:t>Sort du torchon</a:t>
            </a:r>
          </a:p>
          <a:p>
            <a:pPr algn="ctr"/>
            <a:r>
              <a:rPr lang="fr-FR" sz="5669" dirty="0">
                <a:solidFill>
                  <a:schemeClr val="bg1"/>
                </a:solidFill>
              </a:rPr>
              <a:t>Et ne touchons</a:t>
            </a:r>
          </a:p>
          <a:p>
            <a:pPr algn="ctr"/>
            <a:r>
              <a:rPr lang="fr-FR" sz="5669" dirty="0">
                <a:solidFill>
                  <a:schemeClr val="bg1"/>
                </a:solidFill>
              </a:rPr>
              <a:t>Pas aux bouchons !</a:t>
            </a:r>
            <a:r>
              <a:rPr lang="fr-FR" sz="5669" dirty="0"/>
              <a:t>!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3E6C18E-9D26-4370-AA1F-19C3A9E87F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99762" y="-1"/>
            <a:ext cx="8099822" cy="1079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6071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24B9E01-3990-49C4-8282-FA0E62DA0C8D}"/>
              </a:ext>
            </a:extLst>
          </p:cNvPr>
          <p:cNvSpPr txBox="1"/>
          <p:nvPr/>
        </p:nvSpPr>
        <p:spPr>
          <a:xfrm>
            <a:off x="1199974" y="1401297"/>
            <a:ext cx="4799896" cy="7944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252" b="1" dirty="0">
                <a:solidFill>
                  <a:schemeClr val="bg1"/>
                </a:solidFill>
              </a:rPr>
              <a:t>Plaisir de fin</a:t>
            </a:r>
          </a:p>
          <a:p>
            <a:pPr algn="ctr"/>
            <a:r>
              <a:rPr lang="fr-FR" sz="4252" b="1" dirty="0">
                <a:solidFill>
                  <a:schemeClr val="bg1"/>
                </a:solidFill>
              </a:rPr>
              <a:t> </a:t>
            </a:r>
            <a:r>
              <a:rPr lang="fr-FR" sz="4252" b="1" dirty="0" err="1">
                <a:solidFill>
                  <a:schemeClr val="bg1"/>
                </a:solidFill>
              </a:rPr>
              <a:t>Mourguet</a:t>
            </a:r>
            <a:endParaRPr lang="fr-FR" sz="4252" b="1" dirty="0">
              <a:solidFill>
                <a:schemeClr val="bg1"/>
              </a:solidFill>
            </a:endParaRPr>
          </a:p>
          <a:p>
            <a:pPr algn="ctr"/>
            <a:endParaRPr lang="fr-FR" sz="4252" dirty="0">
              <a:solidFill>
                <a:schemeClr val="bg1"/>
              </a:solidFill>
            </a:endParaRPr>
          </a:p>
          <a:p>
            <a:pPr algn="ctr"/>
            <a:endParaRPr lang="fr-FR" sz="4252" dirty="0">
              <a:solidFill>
                <a:schemeClr val="bg1"/>
              </a:solidFill>
            </a:endParaRP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Qui bouge,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S’enjoue,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Le rouge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Aux joues,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Rigole,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Fait front ?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Guignol !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Gnafron !</a:t>
            </a:r>
            <a:r>
              <a:rPr lang="fr-FR" sz="4252" dirty="0"/>
              <a:t>!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A7C98CA-3BC5-40B7-BAD6-3D68C0E500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843" y="794"/>
            <a:ext cx="14399682" cy="10799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651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C032FD0-3C61-4B7F-BC67-B11FE5A27BF6}"/>
              </a:ext>
            </a:extLst>
          </p:cNvPr>
          <p:cNvSpPr txBox="1"/>
          <p:nvPr/>
        </p:nvSpPr>
        <p:spPr>
          <a:xfrm>
            <a:off x="0" y="1401296"/>
            <a:ext cx="10799763" cy="7944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669" b="1" dirty="0">
                <a:solidFill>
                  <a:schemeClr val="bg1"/>
                </a:solidFill>
              </a:rPr>
              <a:t>Pimpants pans peints</a:t>
            </a:r>
          </a:p>
          <a:p>
            <a:pPr algn="ctr"/>
            <a:endParaRPr lang="fr-FR" sz="5669" dirty="0">
              <a:solidFill>
                <a:schemeClr val="bg1"/>
              </a:solidFill>
            </a:endParaRPr>
          </a:p>
          <a:p>
            <a:pPr algn="ctr"/>
            <a:endParaRPr lang="fr-FR" sz="5669" dirty="0">
              <a:solidFill>
                <a:schemeClr val="bg1"/>
              </a:solidFill>
            </a:endParaRPr>
          </a:p>
          <a:p>
            <a:pPr algn="ctr"/>
            <a:r>
              <a:rPr lang="fr-FR" sz="5669" dirty="0">
                <a:solidFill>
                  <a:schemeClr val="bg1"/>
                </a:solidFill>
              </a:rPr>
              <a:t>La peinture</a:t>
            </a:r>
          </a:p>
          <a:p>
            <a:pPr algn="ctr"/>
            <a:r>
              <a:rPr lang="fr-FR" sz="5669" dirty="0">
                <a:solidFill>
                  <a:schemeClr val="bg1"/>
                </a:solidFill>
              </a:rPr>
              <a:t>D’un pan dur</a:t>
            </a:r>
          </a:p>
          <a:p>
            <a:pPr algn="ctr"/>
            <a:r>
              <a:rPr lang="fr-FR" sz="5669" dirty="0">
                <a:solidFill>
                  <a:schemeClr val="bg1"/>
                </a:solidFill>
              </a:rPr>
              <a:t>A la main</a:t>
            </a:r>
          </a:p>
          <a:p>
            <a:pPr algn="ctr"/>
            <a:r>
              <a:rPr lang="fr-FR" sz="5669" dirty="0">
                <a:solidFill>
                  <a:schemeClr val="bg1"/>
                </a:solidFill>
              </a:rPr>
              <a:t>Donne au mur</a:t>
            </a:r>
          </a:p>
          <a:p>
            <a:pPr algn="ctr"/>
            <a:r>
              <a:rPr lang="fr-FR" sz="5669" dirty="0">
                <a:solidFill>
                  <a:schemeClr val="bg1"/>
                </a:solidFill>
              </a:rPr>
              <a:t>Un teint pur</a:t>
            </a:r>
          </a:p>
          <a:p>
            <a:pPr algn="ctr"/>
            <a:r>
              <a:rPr lang="fr-FR" sz="5669" dirty="0">
                <a:solidFill>
                  <a:schemeClr val="bg1"/>
                </a:solidFill>
              </a:rPr>
              <a:t>Plus humain.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F204CB6-850D-47D7-837C-0188BF95D4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062" y="-1"/>
            <a:ext cx="8097222" cy="1079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9573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62C95C08-948D-4E85-8321-A359D2D1099C}"/>
              </a:ext>
            </a:extLst>
          </p:cNvPr>
          <p:cNvSpPr txBox="1"/>
          <p:nvPr/>
        </p:nvSpPr>
        <p:spPr>
          <a:xfrm>
            <a:off x="1199973" y="238072"/>
            <a:ext cx="4767476" cy="10270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9" b="1" dirty="0">
                <a:solidFill>
                  <a:schemeClr val="bg1"/>
                </a:solidFill>
              </a:rPr>
              <a:t>Latitude à adopter</a:t>
            </a:r>
          </a:p>
          <a:p>
            <a:pPr algn="ctr"/>
            <a:endParaRPr lang="fr-FR" sz="4409" dirty="0">
              <a:solidFill>
                <a:schemeClr val="bg1"/>
              </a:solidFill>
            </a:endParaRPr>
          </a:p>
          <a:p>
            <a:pPr algn="ctr"/>
            <a:endParaRPr lang="fr-FR" sz="4409" dirty="0">
              <a:solidFill>
                <a:schemeClr val="bg1"/>
              </a:solidFill>
            </a:endParaRPr>
          </a:p>
          <a:p>
            <a:pPr algn="ctr"/>
            <a:r>
              <a:rPr lang="fr-FR" sz="4409" dirty="0">
                <a:solidFill>
                  <a:schemeClr val="bg1"/>
                </a:solidFill>
              </a:rPr>
              <a:t>Si nous</a:t>
            </a:r>
          </a:p>
          <a:p>
            <a:pPr algn="ctr"/>
            <a:r>
              <a:rPr lang="fr-FR" sz="4409" dirty="0">
                <a:solidFill>
                  <a:schemeClr val="bg1"/>
                </a:solidFill>
              </a:rPr>
              <a:t>Allions</a:t>
            </a:r>
          </a:p>
          <a:p>
            <a:pPr algn="ctr"/>
            <a:r>
              <a:rPr lang="fr-FR" sz="4409" dirty="0">
                <a:solidFill>
                  <a:schemeClr val="bg1"/>
                </a:solidFill>
              </a:rPr>
              <a:t>A Lyon ?</a:t>
            </a:r>
          </a:p>
          <a:p>
            <a:pPr algn="ctr"/>
            <a:r>
              <a:rPr lang="fr-FR" sz="4409" dirty="0">
                <a:solidFill>
                  <a:schemeClr val="bg1"/>
                </a:solidFill>
              </a:rPr>
              <a:t>S’y nouent,</a:t>
            </a:r>
          </a:p>
          <a:p>
            <a:pPr algn="ctr"/>
            <a:r>
              <a:rPr lang="fr-FR" sz="4409" dirty="0">
                <a:solidFill>
                  <a:schemeClr val="bg1"/>
                </a:solidFill>
              </a:rPr>
              <a:t>S’y lient</a:t>
            </a:r>
          </a:p>
          <a:p>
            <a:pPr algn="ctr"/>
            <a:r>
              <a:rPr lang="fr-FR" sz="4409" dirty="0">
                <a:solidFill>
                  <a:schemeClr val="bg1"/>
                </a:solidFill>
              </a:rPr>
              <a:t>Deux lits,</a:t>
            </a:r>
          </a:p>
          <a:p>
            <a:pPr algn="ctr"/>
            <a:r>
              <a:rPr lang="fr-FR" sz="4409" dirty="0">
                <a:solidFill>
                  <a:schemeClr val="bg1"/>
                </a:solidFill>
              </a:rPr>
              <a:t>Les fils,</a:t>
            </a:r>
          </a:p>
          <a:p>
            <a:pPr algn="ctr"/>
            <a:r>
              <a:rPr lang="fr-FR" sz="4409" dirty="0">
                <a:solidFill>
                  <a:schemeClr val="bg1"/>
                </a:solidFill>
              </a:rPr>
              <a:t>Les styles,</a:t>
            </a:r>
          </a:p>
          <a:p>
            <a:pPr algn="ctr"/>
            <a:r>
              <a:rPr lang="fr-FR" sz="4409" dirty="0">
                <a:solidFill>
                  <a:schemeClr val="bg1"/>
                </a:solidFill>
              </a:rPr>
              <a:t>Le sport,</a:t>
            </a:r>
          </a:p>
          <a:p>
            <a:pPr algn="ctr"/>
            <a:r>
              <a:rPr lang="fr-FR" sz="4409" dirty="0">
                <a:solidFill>
                  <a:schemeClr val="bg1"/>
                </a:solidFill>
              </a:rPr>
              <a:t>L’étude,</a:t>
            </a:r>
          </a:p>
          <a:p>
            <a:pPr algn="ctr"/>
            <a:r>
              <a:rPr lang="fr-FR" sz="4409" dirty="0">
                <a:solidFill>
                  <a:schemeClr val="bg1"/>
                </a:solidFill>
              </a:rPr>
              <a:t>Le Nord</a:t>
            </a:r>
          </a:p>
          <a:p>
            <a:pPr algn="ctr"/>
            <a:r>
              <a:rPr lang="fr-FR" sz="4409" dirty="0">
                <a:solidFill>
                  <a:schemeClr val="bg1"/>
                </a:solidFill>
              </a:rPr>
              <a:t>Au Sud.</a:t>
            </a:r>
            <a:endParaRPr lang="fr-FR" sz="4820" dirty="0">
              <a:solidFill>
                <a:schemeClr val="bg1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8E2BE11-EFAD-481C-B504-F04880FC9A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423" y="0"/>
            <a:ext cx="14432102" cy="1079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9274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8B0BC47-8A2B-4FF6-A928-6649033E8277}"/>
              </a:ext>
            </a:extLst>
          </p:cNvPr>
          <p:cNvSpPr txBox="1"/>
          <p:nvPr/>
        </p:nvSpPr>
        <p:spPr>
          <a:xfrm>
            <a:off x="1199973" y="1401297"/>
            <a:ext cx="4800792" cy="7944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252" b="1" dirty="0">
                <a:solidFill>
                  <a:schemeClr val="bg1"/>
                </a:solidFill>
              </a:rPr>
              <a:t>Lumières </a:t>
            </a:r>
          </a:p>
          <a:p>
            <a:pPr algn="ctr"/>
            <a:r>
              <a:rPr lang="fr-FR" sz="4252" b="1" dirty="0">
                <a:solidFill>
                  <a:schemeClr val="bg1"/>
                </a:solidFill>
              </a:rPr>
              <a:t>en nombre</a:t>
            </a:r>
          </a:p>
          <a:p>
            <a:pPr algn="ctr"/>
            <a:endParaRPr lang="fr-FR" sz="4252" dirty="0">
              <a:solidFill>
                <a:schemeClr val="bg1"/>
              </a:solidFill>
            </a:endParaRPr>
          </a:p>
          <a:p>
            <a:pPr algn="ctr"/>
            <a:endParaRPr lang="fr-FR" sz="4252" dirty="0">
              <a:solidFill>
                <a:schemeClr val="bg1"/>
              </a:solidFill>
            </a:endParaRP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Le huit 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Du mois,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Emoi…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Tout luit !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Bougies,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Lampions :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Magie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De Lyon.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37667EA-710F-406B-83CF-2F7B5294F6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00739" y="-26006"/>
            <a:ext cx="14398786" cy="10799088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5257570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50485CD-95A1-49DF-A409-74C9EEC4401C}"/>
              </a:ext>
            </a:extLst>
          </p:cNvPr>
          <p:cNvSpPr txBox="1"/>
          <p:nvPr/>
        </p:nvSpPr>
        <p:spPr>
          <a:xfrm>
            <a:off x="1199974" y="722750"/>
            <a:ext cx="4800920" cy="9302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150" b="1" dirty="0">
                <a:solidFill>
                  <a:schemeClr val="bg1"/>
                </a:solidFill>
              </a:rPr>
              <a:t>Les fières lumières</a:t>
            </a:r>
          </a:p>
          <a:p>
            <a:pPr algn="ctr"/>
            <a:endParaRPr lang="fr-FR" sz="3150" dirty="0">
              <a:solidFill>
                <a:schemeClr val="bg1"/>
              </a:solidFill>
            </a:endParaRPr>
          </a:p>
          <a:p>
            <a:pPr algn="ctr"/>
            <a:endParaRPr lang="fr-FR" sz="3150" dirty="0">
              <a:solidFill>
                <a:schemeClr val="bg1"/>
              </a:solidFill>
            </a:endParaRPr>
          </a:p>
          <a:p>
            <a:pPr algn="ctr"/>
            <a:r>
              <a:rPr lang="fr-FR" sz="3150" dirty="0">
                <a:solidFill>
                  <a:schemeClr val="bg1"/>
                </a:solidFill>
              </a:rPr>
              <a:t>C’est magie</a:t>
            </a:r>
          </a:p>
          <a:p>
            <a:pPr algn="ctr"/>
            <a:r>
              <a:rPr lang="fr-FR" sz="3150" dirty="0">
                <a:solidFill>
                  <a:schemeClr val="bg1"/>
                </a:solidFill>
              </a:rPr>
              <a:t>De voir naître</a:t>
            </a:r>
          </a:p>
          <a:p>
            <a:pPr algn="ctr"/>
            <a:r>
              <a:rPr lang="fr-FR" sz="3150" dirty="0">
                <a:solidFill>
                  <a:schemeClr val="bg1"/>
                </a:solidFill>
              </a:rPr>
              <a:t>Aux fenêtres </a:t>
            </a:r>
          </a:p>
          <a:p>
            <a:pPr algn="ctr"/>
            <a:r>
              <a:rPr lang="fr-FR" sz="3150" dirty="0">
                <a:solidFill>
                  <a:schemeClr val="bg1"/>
                </a:solidFill>
              </a:rPr>
              <a:t>Des logis</a:t>
            </a:r>
          </a:p>
          <a:p>
            <a:pPr algn="ctr"/>
            <a:r>
              <a:rPr lang="fr-FR" sz="3150" dirty="0">
                <a:solidFill>
                  <a:schemeClr val="bg1"/>
                </a:solidFill>
              </a:rPr>
              <a:t>Un million</a:t>
            </a:r>
          </a:p>
          <a:p>
            <a:pPr algn="ctr"/>
            <a:r>
              <a:rPr lang="fr-FR" sz="3150" dirty="0">
                <a:solidFill>
                  <a:schemeClr val="bg1"/>
                </a:solidFill>
              </a:rPr>
              <a:t>De mignons</a:t>
            </a:r>
          </a:p>
          <a:p>
            <a:pPr algn="ctr"/>
            <a:r>
              <a:rPr lang="fr-FR" sz="3150" dirty="0">
                <a:solidFill>
                  <a:schemeClr val="bg1"/>
                </a:solidFill>
              </a:rPr>
              <a:t>Lumignons</a:t>
            </a:r>
          </a:p>
          <a:p>
            <a:pPr algn="ctr"/>
            <a:r>
              <a:rPr lang="fr-FR" sz="3150" dirty="0">
                <a:solidFill>
                  <a:schemeClr val="bg1"/>
                </a:solidFill>
              </a:rPr>
              <a:t>Parmi Lyon,</a:t>
            </a:r>
          </a:p>
          <a:p>
            <a:pPr algn="ctr"/>
            <a:r>
              <a:rPr lang="fr-FR" sz="3150" dirty="0">
                <a:solidFill>
                  <a:schemeClr val="bg1"/>
                </a:solidFill>
              </a:rPr>
              <a:t>Quand la belle</a:t>
            </a:r>
          </a:p>
          <a:p>
            <a:pPr algn="ctr"/>
            <a:r>
              <a:rPr lang="fr-FR" sz="3150" dirty="0">
                <a:solidFill>
                  <a:schemeClr val="bg1"/>
                </a:solidFill>
              </a:rPr>
              <a:t>Liturgie</a:t>
            </a:r>
          </a:p>
          <a:p>
            <a:pPr algn="ctr"/>
            <a:r>
              <a:rPr lang="fr-FR" sz="3150" dirty="0">
                <a:solidFill>
                  <a:schemeClr val="bg1"/>
                </a:solidFill>
              </a:rPr>
              <a:t>De chandelles</a:t>
            </a:r>
          </a:p>
          <a:p>
            <a:pPr algn="ctr"/>
            <a:r>
              <a:rPr lang="fr-FR" sz="3150" dirty="0">
                <a:solidFill>
                  <a:schemeClr val="bg1"/>
                </a:solidFill>
              </a:rPr>
              <a:t>Et bougies</a:t>
            </a:r>
          </a:p>
          <a:p>
            <a:pPr algn="ctr"/>
            <a:r>
              <a:rPr lang="fr-FR" sz="3150" dirty="0">
                <a:solidFill>
                  <a:schemeClr val="bg1"/>
                </a:solidFill>
              </a:rPr>
              <a:t>Joue avec</a:t>
            </a:r>
          </a:p>
          <a:p>
            <a:pPr algn="ctr"/>
            <a:r>
              <a:rPr lang="fr-FR" sz="3150" dirty="0">
                <a:solidFill>
                  <a:schemeClr val="bg1"/>
                </a:solidFill>
              </a:rPr>
              <a:t>Le génie</a:t>
            </a:r>
          </a:p>
          <a:p>
            <a:pPr algn="ctr"/>
            <a:r>
              <a:rPr lang="fr-FR" sz="3150" dirty="0">
                <a:solidFill>
                  <a:schemeClr val="bg1"/>
                </a:solidFill>
              </a:rPr>
              <a:t>De la tech-</a:t>
            </a:r>
          </a:p>
          <a:p>
            <a:pPr algn="ctr"/>
            <a:r>
              <a:rPr lang="fr-FR" sz="3150" dirty="0" err="1">
                <a:solidFill>
                  <a:schemeClr val="bg1"/>
                </a:solidFill>
              </a:rPr>
              <a:t>Nologie</a:t>
            </a:r>
            <a:r>
              <a:rPr lang="fr-FR" sz="315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FBA13FA-0B73-447E-9070-B8E00D2C7F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867" y="0"/>
            <a:ext cx="14398658" cy="1079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3526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E16BAC8-656D-4F6E-B787-53A62D3DBA2D}"/>
              </a:ext>
            </a:extLst>
          </p:cNvPr>
          <p:cNvSpPr txBox="1"/>
          <p:nvPr/>
        </p:nvSpPr>
        <p:spPr>
          <a:xfrm>
            <a:off x="0" y="3600897"/>
            <a:ext cx="354608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chemeClr val="bg1"/>
                </a:solidFill>
              </a:rPr>
              <a:t>Gens de Lyon,</a:t>
            </a:r>
          </a:p>
          <a:p>
            <a:pPr algn="ctr"/>
            <a:r>
              <a:rPr lang="fr-FR" sz="3600" dirty="0">
                <a:solidFill>
                  <a:schemeClr val="bg1"/>
                </a:solidFill>
              </a:rPr>
              <a:t>Soyez fiers</a:t>
            </a:r>
          </a:p>
          <a:p>
            <a:pPr algn="ctr"/>
            <a:r>
              <a:rPr lang="fr-FR" sz="3600" dirty="0">
                <a:solidFill>
                  <a:schemeClr val="bg1"/>
                </a:solidFill>
              </a:rPr>
              <a:t>Des deux frères</a:t>
            </a:r>
          </a:p>
          <a:p>
            <a:pPr algn="ctr"/>
            <a:r>
              <a:rPr lang="fr-FR" sz="3600" dirty="0">
                <a:solidFill>
                  <a:schemeClr val="bg1"/>
                </a:solidFill>
              </a:rPr>
              <a:t>Pygmalion !</a:t>
            </a:r>
          </a:p>
          <a:p>
            <a:pPr algn="ctr"/>
            <a:endParaRPr lang="fr-FR" sz="3600" dirty="0">
              <a:solidFill>
                <a:schemeClr val="bg1"/>
              </a:solidFill>
            </a:endParaRPr>
          </a:p>
          <a:p>
            <a:pPr algn="ctr"/>
            <a:r>
              <a:rPr lang="fr-FR" sz="3600" dirty="0">
                <a:solidFill>
                  <a:schemeClr val="bg1"/>
                </a:solidFill>
              </a:rPr>
              <a:t>Leur désir</a:t>
            </a:r>
          </a:p>
          <a:p>
            <a:pPr algn="ctr"/>
            <a:r>
              <a:rPr lang="fr-FR" sz="3600" dirty="0">
                <a:solidFill>
                  <a:schemeClr val="bg1"/>
                </a:solidFill>
              </a:rPr>
              <a:t>S’anima</a:t>
            </a:r>
          </a:p>
          <a:p>
            <a:pPr algn="ctr"/>
            <a:r>
              <a:rPr lang="fr-FR" sz="3600" dirty="0">
                <a:solidFill>
                  <a:schemeClr val="bg1"/>
                </a:solidFill>
              </a:rPr>
              <a:t>Pour se dire</a:t>
            </a:r>
          </a:p>
          <a:p>
            <a:pPr algn="ctr"/>
            <a:r>
              <a:rPr lang="fr-FR" sz="3600" dirty="0">
                <a:solidFill>
                  <a:schemeClr val="bg1"/>
                </a:solidFill>
              </a:rPr>
              <a:t>Cinéma.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A93CEDF-0C14-402C-92AC-B4380FD55AA2}"/>
              </a:ext>
            </a:extLst>
          </p:cNvPr>
          <p:cNvSpPr txBox="1"/>
          <p:nvPr/>
        </p:nvSpPr>
        <p:spPr>
          <a:xfrm>
            <a:off x="3546088" y="3500548"/>
            <a:ext cx="3711239" cy="5178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chemeClr val="bg1"/>
                </a:solidFill>
              </a:rPr>
              <a:t>Si Lyon luit,</a:t>
            </a:r>
          </a:p>
          <a:p>
            <a:pPr algn="ctr"/>
            <a:r>
              <a:rPr lang="fr-FR" sz="3600" dirty="0">
                <a:solidFill>
                  <a:schemeClr val="bg1"/>
                </a:solidFill>
              </a:rPr>
              <a:t>C’est au juste</a:t>
            </a:r>
          </a:p>
          <a:p>
            <a:pPr algn="ctr"/>
            <a:r>
              <a:rPr lang="fr-FR" sz="3600" dirty="0">
                <a:solidFill>
                  <a:schemeClr val="bg1"/>
                </a:solidFill>
              </a:rPr>
              <a:t>Grâce à Louis</a:t>
            </a:r>
          </a:p>
          <a:p>
            <a:pPr algn="ctr"/>
            <a:r>
              <a:rPr lang="fr-FR" sz="3600" dirty="0">
                <a:solidFill>
                  <a:schemeClr val="bg1"/>
                </a:solidFill>
              </a:rPr>
              <a:t>Et Auguste.</a:t>
            </a:r>
          </a:p>
          <a:p>
            <a:pPr algn="ctr"/>
            <a:endParaRPr lang="fr-FR" sz="3600" dirty="0">
              <a:solidFill>
                <a:schemeClr val="bg1"/>
              </a:solidFill>
            </a:endParaRPr>
          </a:p>
          <a:p>
            <a:pPr algn="ctr"/>
            <a:r>
              <a:rPr lang="fr-FR" sz="3600" dirty="0">
                <a:solidFill>
                  <a:schemeClr val="bg1"/>
                </a:solidFill>
              </a:rPr>
              <a:t>Alors faites,</a:t>
            </a:r>
          </a:p>
          <a:p>
            <a:pPr algn="ctr"/>
            <a:r>
              <a:rPr lang="fr-FR" sz="3600" dirty="0">
                <a:solidFill>
                  <a:schemeClr val="bg1"/>
                </a:solidFill>
              </a:rPr>
              <a:t>A Fourvière,</a:t>
            </a:r>
          </a:p>
          <a:p>
            <a:pPr algn="ctr"/>
            <a:r>
              <a:rPr lang="fr-FR" sz="3600" dirty="0">
                <a:solidFill>
                  <a:schemeClr val="bg1"/>
                </a:solidFill>
              </a:rPr>
              <a:t>Vraiment fête</a:t>
            </a:r>
          </a:p>
          <a:p>
            <a:pPr algn="ctr"/>
            <a:r>
              <a:rPr lang="fr-FR" sz="3600" dirty="0">
                <a:solidFill>
                  <a:schemeClr val="bg1"/>
                </a:solidFill>
              </a:rPr>
              <a:t>Aux « Lumière »</a:t>
            </a:r>
            <a:r>
              <a:rPr lang="fr-FR" sz="4252" dirty="0">
                <a:solidFill>
                  <a:schemeClr val="bg1"/>
                </a:solidFill>
              </a:rPr>
              <a:t> !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7A578BF-DEE0-425A-AD72-4511866CC848}"/>
              </a:ext>
            </a:extLst>
          </p:cNvPr>
          <p:cNvSpPr txBox="1"/>
          <p:nvPr/>
        </p:nvSpPr>
        <p:spPr>
          <a:xfrm>
            <a:off x="0" y="1399346"/>
            <a:ext cx="7257327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chemeClr val="bg1"/>
                </a:solidFill>
              </a:rPr>
              <a:t>Lumière est mon plaisir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EA7548F-AE3C-C04B-8460-C94CABBA21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327" y="20938"/>
            <a:ext cx="14342198" cy="10759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2971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ADAC7F2-42F2-4585-BB2A-E354C29E7200}"/>
              </a:ext>
            </a:extLst>
          </p:cNvPr>
          <p:cNvSpPr txBox="1"/>
          <p:nvPr/>
        </p:nvSpPr>
        <p:spPr>
          <a:xfrm>
            <a:off x="1199975" y="1074140"/>
            <a:ext cx="4799894" cy="8598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252" b="1" dirty="0">
                <a:solidFill>
                  <a:schemeClr val="bg1"/>
                </a:solidFill>
              </a:rPr>
              <a:t>Sphère de lance</a:t>
            </a:r>
          </a:p>
          <a:p>
            <a:pPr algn="ctr"/>
            <a:endParaRPr lang="fr-FR" sz="4252" dirty="0">
              <a:solidFill>
                <a:schemeClr val="bg1"/>
              </a:solidFill>
            </a:endParaRPr>
          </a:p>
          <a:p>
            <a:pPr algn="ctr"/>
            <a:endParaRPr lang="fr-FR" sz="4252" dirty="0">
              <a:solidFill>
                <a:schemeClr val="bg1"/>
              </a:solidFill>
            </a:endParaRP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Debout en piste,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Le vrai bouliste,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Sans short ni tongs,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Joue à la longue :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La différence ?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Il court puis lance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Plein d’importance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Et d’élégance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Son projectile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Sur la presqu’île.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7A162CD-4947-038D-D453-273361F874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856" y="793"/>
            <a:ext cx="14389669" cy="1079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6878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61B856F9-C79E-4233-90B9-36752CC26E00}"/>
              </a:ext>
            </a:extLst>
          </p:cNvPr>
          <p:cNvSpPr txBox="1"/>
          <p:nvPr/>
        </p:nvSpPr>
        <p:spPr>
          <a:xfrm>
            <a:off x="1199974" y="2055609"/>
            <a:ext cx="4794107" cy="6635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252" b="1" dirty="0">
                <a:solidFill>
                  <a:schemeClr val="bg1"/>
                </a:solidFill>
              </a:rPr>
              <a:t>L’étoffe </a:t>
            </a:r>
          </a:p>
          <a:p>
            <a:pPr algn="ctr"/>
            <a:r>
              <a:rPr lang="fr-FR" sz="4252" b="1" dirty="0">
                <a:solidFill>
                  <a:schemeClr val="bg1"/>
                </a:solidFill>
              </a:rPr>
              <a:t>d’un fleuve</a:t>
            </a:r>
          </a:p>
          <a:p>
            <a:pPr algn="ctr"/>
            <a:endParaRPr lang="fr-FR" sz="4252" dirty="0">
              <a:solidFill>
                <a:schemeClr val="bg1"/>
              </a:solidFill>
            </a:endParaRPr>
          </a:p>
          <a:p>
            <a:pPr algn="ctr"/>
            <a:endParaRPr lang="fr-FR" sz="4252" dirty="0">
              <a:solidFill>
                <a:schemeClr val="bg1"/>
              </a:solidFill>
            </a:endParaRP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Au Rhône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La Saône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Sereine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Amène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Sa traîne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De reine.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3D8F64C-B488-47B9-9F93-A224860A21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99845" y="794"/>
            <a:ext cx="14399680" cy="10799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9112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C8430E43-32B0-4CCB-854A-71C04CCA65B8}"/>
              </a:ext>
            </a:extLst>
          </p:cNvPr>
          <p:cNvSpPr txBox="1"/>
          <p:nvPr/>
        </p:nvSpPr>
        <p:spPr>
          <a:xfrm>
            <a:off x="1199974" y="1401297"/>
            <a:ext cx="4738181" cy="7944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252" b="1" dirty="0">
                <a:solidFill>
                  <a:schemeClr val="bg1"/>
                </a:solidFill>
              </a:rPr>
              <a:t>Lyon…</a:t>
            </a:r>
          </a:p>
          <a:p>
            <a:pPr algn="ctr"/>
            <a:r>
              <a:rPr lang="fr-FR" sz="4252" b="1" dirty="0">
                <a:solidFill>
                  <a:schemeClr val="bg1"/>
                </a:solidFill>
              </a:rPr>
              <a:t>connaissance </a:t>
            </a:r>
          </a:p>
          <a:p>
            <a:pPr algn="ctr"/>
            <a:endParaRPr lang="fr-FR" sz="4252" dirty="0">
              <a:solidFill>
                <a:schemeClr val="bg1"/>
              </a:solidFill>
            </a:endParaRPr>
          </a:p>
          <a:p>
            <a:pPr algn="ctr"/>
            <a:endParaRPr lang="fr-FR" sz="4252" dirty="0">
              <a:solidFill>
                <a:schemeClr val="bg1"/>
              </a:solidFill>
            </a:endParaRP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Oyez,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Soyeux :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Soyez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Joyeux !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Aimez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 Tisser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Et </a:t>
            </a:r>
            <a:r>
              <a:rPr lang="fr-FR" sz="4252" dirty="0" err="1">
                <a:solidFill>
                  <a:schemeClr val="bg1"/>
                </a:solidFill>
              </a:rPr>
              <a:t>mé</a:t>
            </a:r>
            <a:r>
              <a:rPr lang="fr-FR" sz="4252" dirty="0">
                <a:solidFill>
                  <a:schemeClr val="bg1"/>
                </a:solidFill>
              </a:rPr>
              <a:t>-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Tisser !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8A85C28-286D-4E60-BBDB-4F7E5889A4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308" y="8266"/>
            <a:ext cx="14397217" cy="10791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7331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A7A7AD6-7ECE-4802-84CA-B97054DD5192}"/>
              </a:ext>
            </a:extLst>
          </p:cNvPr>
          <p:cNvSpPr txBox="1"/>
          <p:nvPr/>
        </p:nvSpPr>
        <p:spPr>
          <a:xfrm>
            <a:off x="1199974" y="1728454"/>
            <a:ext cx="4799896" cy="729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252" b="1" dirty="0">
                <a:solidFill>
                  <a:schemeClr val="bg1"/>
                </a:solidFill>
              </a:rPr>
              <a:t>Métissage</a:t>
            </a:r>
          </a:p>
          <a:p>
            <a:pPr algn="ctr"/>
            <a:endParaRPr lang="fr-FR" sz="4252" dirty="0">
              <a:solidFill>
                <a:schemeClr val="bg1"/>
              </a:solidFill>
            </a:endParaRPr>
          </a:p>
          <a:p>
            <a:pPr algn="ctr"/>
            <a:endParaRPr lang="fr-FR" sz="4252" dirty="0">
              <a:solidFill>
                <a:schemeClr val="bg1"/>
              </a:solidFill>
            </a:endParaRP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A l’issue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De la ville,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Deux tissus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Très subtils,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Qui confluent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Par amour,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Ne font plus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Qu’un seul cours.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956040B-C980-48C3-8DEC-16A573E4BC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99843" y="793"/>
            <a:ext cx="14399682" cy="1079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450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AA625E6-DE11-465F-AB43-C1C4F47ECD43}"/>
              </a:ext>
            </a:extLst>
          </p:cNvPr>
          <p:cNvSpPr txBox="1"/>
          <p:nvPr/>
        </p:nvSpPr>
        <p:spPr>
          <a:xfrm>
            <a:off x="6908891" y="1255894"/>
            <a:ext cx="7781746" cy="82350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5039" dirty="0">
                <a:solidFill>
                  <a:schemeClr val="bg1"/>
                </a:solidFill>
              </a:rPr>
              <a:t>textes :</a:t>
            </a:r>
          </a:p>
          <a:p>
            <a:pPr algn="ctr"/>
            <a:r>
              <a:rPr lang="fr-FR" sz="7559" dirty="0">
                <a:solidFill>
                  <a:schemeClr val="bg1"/>
                </a:solidFill>
              </a:rPr>
              <a:t>Christophe Fléchon</a:t>
            </a:r>
          </a:p>
          <a:p>
            <a:pPr algn="ctr"/>
            <a:endParaRPr lang="fr-FR" sz="7559" dirty="0">
              <a:solidFill>
                <a:schemeClr val="bg1"/>
              </a:solidFill>
            </a:endParaRPr>
          </a:p>
          <a:p>
            <a:pPr algn="ctr"/>
            <a:r>
              <a:rPr lang="fr-FR" sz="5039" dirty="0">
                <a:solidFill>
                  <a:schemeClr val="bg1"/>
                </a:solidFill>
              </a:rPr>
              <a:t>dessins :</a:t>
            </a:r>
          </a:p>
          <a:p>
            <a:pPr algn="ctr"/>
            <a:r>
              <a:rPr lang="fr-FR" sz="7559" dirty="0">
                <a:solidFill>
                  <a:schemeClr val="bg1"/>
                </a:solidFill>
              </a:rPr>
              <a:t>Bruno </a:t>
            </a:r>
            <a:r>
              <a:rPr lang="fr-FR" sz="7559" dirty="0" err="1">
                <a:solidFill>
                  <a:schemeClr val="bg1"/>
                </a:solidFill>
              </a:rPr>
              <a:t>Cattin</a:t>
            </a:r>
            <a:endParaRPr lang="fr-FR" sz="7559" dirty="0">
              <a:solidFill>
                <a:schemeClr val="bg1"/>
              </a:solidFill>
            </a:endParaRPr>
          </a:p>
          <a:p>
            <a:pPr algn="ctr"/>
            <a:endParaRPr lang="fr-FR" sz="7559" dirty="0">
              <a:solidFill>
                <a:schemeClr val="bg1"/>
              </a:solidFill>
            </a:endParaRPr>
          </a:p>
          <a:p>
            <a:pPr algn="ctr"/>
            <a:r>
              <a:rPr lang="fr-FR" sz="5039" dirty="0">
                <a:solidFill>
                  <a:schemeClr val="bg1"/>
                </a:solidFill>
              </a:rPr>
              <a:t>photographies :</a:t>
            </a:r>
          </a:p>
          <a:p>
            <a:pPr algn="ctr"/>
            <a:r>
              <a:rPr lang="fr-FR" sz="7559" dirty="0">
                <a:solidFill>
                  <a:schemeClr val="bg1"/>
                </a:solidFill>
              </a:rPr>
              <a:t>Matthieu </a:t>
            </a:r>
            <a:r>
              <a:rPr lang="fr-FR" sz="7559" dirty="0" err="1">
                <a:solidFill>
                  <a:schemeClr val="bg1"/>
                </a:solidFill>
              </a:rPr>
              <a:t>Cattin</a:t>
            </a:r>
            <a:endParaRPr lang="fr-FR" sz="7559" dirty="0">
              <a:solidFill>
                <a:schemeClr val="bg1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52906C9-D383-46A3-84CC-CF2E8E5D5CEE}"/>
              </a:ext>
            </a:extLst>
          </p:cNvPr>
          <p:cNvSpPr txBox="1"/>
          <p:nvPr/>
        </p:nvSpPr>
        <p:spPr>
          <a:xfrm>
            <a:off x="18036085" y="9003312"/>
            <a:ext cx="2292166" cy="23175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820" dirty="0"/>
              <a:t>Tous</a:t>
            </a:r>
          </a:p>
          <a:p>
            <a:pPr algn="ctr"/>
            <a:r>
              <a:rPr lang="fr-FR" sz="4820" dirty="0"/>
              <a:t>droits</a:t>
            </a:r>
          </a:p>
          <a:p>
            <a:pPr algn="ctr"/>
            <a:r>
              <a:rPr lang="fr-FR" sz="4820" dirty="0"/>
              <a:t>réservés</a:t>
            </a:r>
          </a:p>
        </p:txBody>
      </p:sp>
    </p:spTree>
    <p:extLst>
      <p:ext uri="{BB962C8B-B14F-4D97-AF65-F5344CB8AC3E}">
        <p14:creationId xmlns:p14="http://schemas.microsoft.com/office/powerpoint/2010/main" val="18129242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94164A7-265D-49AA-9F5B-7FB08D546CA6}"/>
              </a:ext>
            </a:extLst>
          </p:cNvPr>
          <p:cNvSpPr txBox="1"/>
          <p:nvPr/>
        </p:nvSpPr>
        <p:spPr>
          <a:xfrm>
            <a:off x="1199974" y="1280127"/>
            <a:ext cx="4798904" cy="7944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252" b="1" dirty="0">
                <a:solidFill>
                  <a:schemeClr val="bg1"/>
                </a:solidFill>
              </a:rPr>
              <a:t>« Brotteaux »</a:t>
            </a:r>
          </a:p>
          <a:p>
            <a:pPr algn="ctr"/>
            <a:r>
              <a:rPr lang="fr-FR" sz="4252" b="1" dirty="0">
                <a:solidFill>
                  <a:schemeClr val="bg1"/>
                </a:solidFill>
              </a:rPr>
              <a:t> disparue</a:t>
            </a:r>
          </a:p>
          <a:p>
            <a:pPr algn="ctr"/>
            <a:endParaRPr lang="fr-FR" sz="4252" dirty="0">
              <a:solidFill>
                <a:schemeClr val="bg1"/>
              </a:solidFill>
            </a:endParaRPr>
          </a:p>
          <a:p>
            <a:pPr algn="ctr"/>
            <a:endParaRPr lang="fr-FR" sz="4252" dirty="0">
              <a:solidFill>
                <a:schemeClr val="bg1"/>
              </a:solidFill>
            </a:endParaRP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Cette halle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A verrières,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De métal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Et de pierre,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Intégrale,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Fut hier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Cathédrale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Ferroviaire.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CBD8BC6-FD59-4A86-9DEC-20BCE85A85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851" y="0"/>
            <a:ext cx="14400674" cy="10794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4868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B29D409C-500A-088E-3D2C-B83F8E2FB378}"/>
              </a:ext>
            </a:extLst>
          </p:cNvPr>
          <p:cNvSpPr txBox="1"/>
          <p:nvPr/>
        </p:nvSpPr>
        <p:spPr>
          <a:xfrm flipH="1">
            <a:off x="1199972" y="419826"/>
            <a:ext cx="4799896" cy="9907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252" b="1" dirty="0">
                <a:solidFill>
                  <a:schemeClr val="bg1"/>
                </a:solidFill>
              </a:rPr>
              <a:t>Ce bâtiment </a:t>
            </a:r>
          </a:p>
          <a:p>
            <a:pPr algn="ctr"/>
            <a:r>
              <a:rPr lang="fr-FR" sz="4252" b="1" dirty="0">
                <a:solidFill>
                  <a:schemeClr val="bg1"/>
                </a:solidFill>
              </a:rPr>
              <a:t>fait un tabac</a:t>
            </a:r>
          </a:p>
          <a:p>
            <a:pPr algn="ctr"/>
            <a:endParaRPr lang="fr-FR" sz="4252" dirty="0">
              <a:solidFill>
                <a:schemeClr val="bg1"/>
              </a:solidFill>
            </a:endParaRP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Les fumeurs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A l’humeur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Nostalgique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Se souviennent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D’une ancienne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Vraie fabrique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Tabagique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Devenue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Non toxique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Et fort chic :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La Manu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Magnifique.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07D697D-3F96-69A5-A3C9-6FE4D55B44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843" y="0"/>
            <a:ext cx="14399682" cy="10799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169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A7A7AD6-7ECE-4802-84CA-B97054DD5192}"/>
              </a:ext>
            </a:extLst>
          </p:cNvPr>
          <p:cNvSpPr txBox="1"/>
          <p:nvPr/>
        </p:nvSpPr>
        <p:spPr>
          <a:xfrm>
            <a:off x="0" y="816630"/>
            <a:ext cx="10799762" cy="9248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064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2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L’ audace de la rosace</a:t>
            </a:r>
          </a:p>
          <a:p>
            <a:pPr marL="0" marR="0" lvl="0" indent="0" algn="ctr" defTabSz="4064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2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064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2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 gothique,</a:t>
            </a:r>
          </a:p>
          <a:p>
            <a:pPr marL="0" marR="0" lvl="0" indent="0" algn="ctr" defTabSz="4064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2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Qui se pique</a:t>
            </a:r>
          </a:p>
          <a:p>
            <a:pPr marL="0" marR="0" lvl="0" indent="0" algn="ctr" defTabSz="4064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2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Ô splendeur -</a:t>
            </a:r>
          </a:p>
          <a:p>
            <a:pPr marL="0" marR="0" lvl="0" indent="0" algn="ctr" defTabSz="4064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2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 rondeur,</a:t>
            </a:r>
          </a:p>
          <a:p>
            <a:pPr marL="0" marR="0" lvl="0" indent="0" algn="ctr" defTabSz="4064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2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Offre aux gens</a:t>
            </a:r>
          </a:p>
          <a:p>
            <a:pPr marL="0" marR="0" lvl="0" indent="0" algn="ctr" defTabSz="4064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2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Qui font face</a:t>
            </a:r>
          </a:p>
          <a:p>
            <a:pPr marL="0" marR="0" lvl="0" indent="0" algn="ctr" defTabSz="4064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2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Saint Jean</a:t>
            </a:r>
          </a:p>
          <a:p>
            <a:pPr marL="0" marR="0" lvl="0" indent="0" algn="ctr" defTabSz="4064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2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 rosace,</a:t>
            </a:r>
            <a:endParaRPr kumimoji="0" lang="fr-FR" sz="42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064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2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Fleur exquise,</a:t>
            </a:r>
          </a:p>
          <a:p>
            <a:pPr marL="0" marR="0" lvl="0" indent="0" algn="ctr" defTabSz="4064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2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Oeil</a:t>
            </a:r>
            <a:r>
              <a:rPr kumimoji="0" lang="fr-FR" sz="42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axial</a:t>
            </a:r>
          </a:p>
          <a:p>
            <a:pPr marL="0" marR="0" lvl="0" indent="0" algn="ctr" defTabSz="4064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2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 l’église</a:t>
            </a:r>
          </a:p>
          <a:p>
            <a:pPr marL="0" marR="0" lvl="0" indent="0" algn="ctr" defTabSz="4064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2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Primatiale.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97320C6-43A4-347A-1B30-C79D1616B9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99762" y="7661"/>
            <a:ext cx="9599789" cy="1079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168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8D2FCC42-850D-4C34-BDE9-05E66183DDC0}"/>
              </a:ext>
            </a:extLst>
          </p:cNvPr>
          <p:cNvSpPr txBox="1"/>
          <p:nvPr/>
        </p:nvSpPr>
        <p:spPr>
          <a:xfrm>
            <a:off x="1199975" y="746983"/>
            <a:ext cx="4799894" cy="9253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252" b="1" dirty="0">
                <a:solidFill>
                  <a:schemeClr val="bg1"/>
                </a:solidFill>
              </a:rPr>
              <a:t>L’étonnant</a:t>
            </a:r>
          </a:p>
          <a:p>
            <a:pPr algn="ctr"/>
            <a:r>
              <a:rPr lang="fr-FR" sz="4252" b="1" dirty="0">
                <a:solidFill>
                  <a:schemeClr val="bg1"/>
                </a:solidFill>
              </a:rPr>
              <a:t> chapiteau </a:t>
            </a:r>
          </a:p>
          <a:p>
            <a:pPr algn="ctr"/>
            <a:r>
              <a:rPr lang="fr-FR" sz="4252" b="1" dirty="0">
                <a:solidFill>
                  <a:schemeClr val="bg1"/>
                </a:solidFill>
              </a:rPr>
              <a:t>sans poteau</a:t>
            </a:r>
          </a:p>
          <a:p>
            <a:pPr algn="ctr"/>
            <a:r>
              <a:rPr lang="fr-FR" sz="4252" b="1" dirty="0">
                <a:solidFill>
                  <a:schemeClr val="bg1"/>
                </a:solidFill>
              </a:rPr>
              <a:t> de Tony</a:t>
            </a:r>
          </a:p>
          <a:p>
            <a:pPr algn="ctr"/>
            <a:endParaRPr lang="fr-FR" sz="4252" dirty="0">
              <a:solidFill>
                <a:schemeClr val="bg1"/>
              </a:solidFill>
            </a:endParaRPr>
          </a:p>
          <a:p>
            <a:pPr algn="ctr"/>
            <a:endParaRPr lang="fr-FR" sz="4252" dirty="0">
              <a:solidFill>
                <a:schemeClr val="bg1"/>
              </a:solidFill>
            </a:endParaRP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Ce n’est pas 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Un hangar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Ni la gare 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De papa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Mais la halle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Radicale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Sans pilier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De Garnier.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E33A7D3-E702-4408-99E8-B9EDDEB3FB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99843" y="793"/>
            <a:ext cx="14399682" cy="1079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6759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853DDDE3-4105-43F5-AF3B-B03F08C33040}"/>
              </a:ext>
            </a:extLst>
          </p:cNvPr>
          <p:cNvSpPr txBox="1"/>
          <p:nvPr/>
        </p:nvSpPr>
        <p:spPr>
          <a:xfrm>
            <a:off x="1199973" y="1728454"/>
            <a:ext cx="4799894" cy="729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252" b="1" dirty="0">
                <a:solidFill>
                  <a:schemeClr val="bg1"/>
                </a:solidFill>
              </a:rPr>
              <a:t>Le roi Rhône</a:t>
            </a:r>
          </a:p>
          <a:p>
            <a:pPr algn="ctr"/>
            <a:endParaRPr lang="fr-FR" sz="4252" dirty="0">
              <a:solidFill>
                <a:schemeClr val="bg1"/>
              </a:solidFill>
            </a:endParaRPr>
          </a:p>
          <a:p>
            <a:pPr algn="ctr"/>
            <a:endParaRPr lang="fr-FR" sz="4252" dirty="0">
              <a:solidFill>
                <a:schemeClr val="bg1"/>
              </a:solidFill>
            </a:endParaRP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Du trône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Des Alpes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Le Rhône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S’échappe,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S’écharpe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En </a:t>
            </a:r>
            <a:r>
              <a:rPr lang="fr-FR" sz="4252" dirty="0" err="1">
                <a:solidFill>
                  <a:schemeClr val="bg1"/>
                </a:solidFill>
              </a:rPr>
              <a:t>lônes</a:t>
            </a:r>
            <a:r>
              <a:rPr lang="fr-FR" sz="4252" dirty="0">
                <a:solidFill>
                  <a:schemeClr val="bg1"/>
                </a:solidFill>
              </a:rPr>
              <a:t>,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Rattrape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La Saône.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3F3C816-EA3A-2041-905F-338EA88526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842" y="793"/>
            <a:ext cx="14399683" cy="1079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2038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FCEFD79-4223-4316-B1C0-E309AEFEA7CC}"/>
              </a:ext>
            </a:extLst>
          </p:cNvPr>
          <p:cNvSpPr txBox="1"/>
          <p:nvPr/>
        </p:nvSpPr>
        <p:spPr>
          <a:xfrm>
            <a:off x="1199973" y="3364238"/>
            <a:ext cx="4799894" cy="40184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252" b="1" dirty="0">
                <a:solidFill>
                  <a:schemeClr val="bg1"/>
                </a:solidFill>
              </a:rPr>
              <a:t>Moût et remous</a:t>
            </a:r>
          </a:p>
          <a:p>
            <a:pPr algn="ctr"/>
            <a:endParaRPr lang="fr-FR" sz="4252" dirty="0">
              <a:solidFill>
                <a:schemeClr val="bg1"/>
              </a:solidFill>
            </a:endParaRP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Le Rhône à Lyon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Fait, trublion,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A gros bouillons</a:t>
            </a:r>
          </a:p>
          <a:p>
            <a:pPr algn="ctr"/>
            <a:r>
              <a:rPr lang="fr-FR" sz="4252" dirty="0">
                <a:solidFill>
                  <a:schemeClr val="bg1"/>
                </a:solidFill>
              </a:rPr>
              <a:t>Des tourbillons.</a:t>
            </a:r>
            <a:endParaRPr lang="fr-FR" sz="4252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8E8B29E-F726-4AE1-A50A-6F2BAA0C2A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842" y="2834"/>
            <a:ext cx="14399683" cy="10796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24432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1259</TotalTime>
  <Words>1037</Words>
  <Application>Microsoft Office PowerPoint</Application>
  <PresentationFormat>Personnalisé</PresentationFormat>
  <Paragraphs>459</Paragraphs>
  <Slides>37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37</vt:i4>
      </vt:variant>
    </vt:vector>
  </HeadingPairs>
  <TitlesOfParts>
    <vt:vector size="41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Christophe Fléchon</dc:creator>
  <cp:lastModifiedBy>BRUNO CATTIN</cp:lastModifiedBy>
  <cp:revision>140</cp:revision>
  <dcterms:created xsi:type="dcterms:W3CDTF">2018-07-29T15:16:34Z</dcterms:created>
  <dcterms:modified xsi:type="dcterms:W3CDTF">2023-08-31T20:04:13Z</dcterms:modified>
</cp:coreProperties>
</file>